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8" r:id="rId2"/>
    <p:sldId id="349" r:id="rId3"/>
    <p:sldId id="348" r:id="rId4"/>
    <p:sldId id="350" r:id="rId5"/>
    <p:sldId id="351" r:id="rId6"/>
    <p:sldId id="271" r:id="rId7"/>
    <p:sldId id="297" r:id="rId8"/>
    <p:sldId id="299" r:id="rId9"/>
    <p:sldId id="331" r:id="rId10"/>
    <p:sldId id="333" r:id="rId11"/>
    <p:sldId id="334" r:id="rId12"/>
    <p:sldId id="335" r:id="rId13"/>
    <p:sldId id="330" r:id="rId14"/>
    <p:sldId id="336" r:id="rId15"/>
    <p:sldId id="327" r:id="rId16"/>
    <p:sldId id="329" r:id="rId17"/>
    <p:sldId id="337" r:id="rId18"/>
    <p:sldId id="332" r:id="rId19"/>
    <p:sldId id="340" r:id="rId20"/>
    <p:sldId id="338" r:id="rId21"/>
    <p:sldId id="298" r:id="rId22"/>
    <p:sldId id="301" r:id="rId23"/>
    <p:sldId id="303" r:id="rId24"/>
    <p:sldId id="341" r:id="rId25"/>
    <p:sldId id="342" r:id="rId26"/>
    <p:sldId id="323" r:id="rId27"/>
    <p:sldId id="305" r:id="rId28"/>
    <p:sldId id="306" r:id="rId29"/>
    <p:sldId id="304" r:id="rId30"/>
    <p:sldId id="307" r:id="rId31"/>
    <p:sldId id="308" r:id="rId32"/>
    <p:sldId id="309" r:id="rId33"/>
    <p:sldId id="311" r:id="rId34"/>
    <p:sldId id="313" r:id="rId35"/>
    <p:sldId id="310" r:id="rId36"/>
    <p:sldId id="314" r:id="rId37"/>
    <p:sldId id="315" r:id="rId38"/>
    <p:sldId id="339" r:id="rId39"/>
    <p:sldId id="352" r:id="rId40"/>
    <p:sldId id="317" r:id="rId41"/>
    <p:sldId id="318" r:id="rId42"/>
    <p:sldId id="316" r:id="rId43"/>
    <p:sldId id="319" r:id="rId44"/>
    <p:sldId id="320" r:id="rId45"/>
    <p:sldId id="322" r:id="rId46"/>
    <p:sldId id="343" r:id="rId47"/>
    <p:sldId id="344" r:id="rId48"/>
    <p:sldId id="326" r:id="rId49"/>
    <p:sldId id="321" r:id="rId50"/>
    <p:sldId id="345" r:id="rId51"/>
    <p:sldId id="353" r:id="rId52"/>
    <p:sldId id="354" r:id="rId53"/>
    <p:sldId id="355" r:id="rId54"/>
    <p:sldId id="356" r:id="rId55"/>
    <p:sldId id="347" r:id="rId56"/>
    <p:sldId id="346" r:id="rId5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8E0"/>
    <a:srgbClr val="CCFFCC"/>
    <a:srgbClr val="CCFF99"/>
    <a:srgbClr val="92278F"/>
    <a:srgbClr val="E3DFF7"/>
    <a:srgbClr val="EAE5EB"/>
    <a:srgbClr val="DEE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7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12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2 </a:t>
            </a:r>
            <a:br>
              <a:rPr lang="en-US" sz="6600" dirty="0"/>
            </a:br>
            <a:r>
              <a:rPr lang="en-US" sz="6600" dirty="0"/>
              <a:t>Numerical Representations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EL-GY 9463:  Introduction to Hardware Design</a:t>
            </a:r>
          </a:p>
          <a:p>
            <a:r>
              <a:rPr lang="en-US"/>
              <a:t>ProfS. Sundeep Rangan, Siddharth Garg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24C43-512B-4C5C-63C8-AE3E8FB2E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D8939-5A04-9550-FA7F-641D3C712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1E483-3125-894B-A75E-6874743B5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469" y="3928133"/>
            <a:ext cx="10003211" cy="1940961"/>
          </a:xfrm>
        </p:spPr>
        <p:txBody>
          <a:bodyPr/>
          <a:lstStyle/>
          <a:p>
            <a:r>
              <a:rPr lang="en-US" dirty="0"/>
              <a:t>Can see problem on LLM auto grader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E12157-5907-13BE-6F6E-7872E590C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14" y="1674117"/>
            <a:ext cx="7772799" cy="220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93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74CD6-3350-022F-FF46-630E679C9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using Binary Representations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3F162-74F3-850A-7489-65ECAF76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D8A88-770A-F4DA-96C3-B62E054BF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08" y="1725679"/>
            <a:ext cx="9517941" cy="2924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0A056-FBD9-91D0-2564-5C0426A42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51" y="2368760"/>
            <a:ext cx="1590188" cy="263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73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49DC1-6685-358F-978F-D64404D64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E9712-F7C3-93A6-1979-549F4A9A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using Modulo Arithmetic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FED11-31FE-4646-8FD1-A92D7D34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A4700B-053B-8D72-3089-6CD47800F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90" y="2774559"/>
            <a:ext cx="1590188" cy="2630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BDFA64-47B0-4F3E-192B-37376BB83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48" y="1567881"/>
            <a:ext cx="9621505" cy="343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88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E20A-7AA5-4B83-6E3D-C147A53B4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Truncation in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6263FE-4821-A80B-CD1F-DE33E6472F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539277"/>
                <a:ext cx="5059680" cy="432981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This code works for </a:t>
                </a:r>
                <a:r>
                  <a:rPr lang="en-US" sz="2400" dirty="0" err="1"/>
                  <a:t>numpy</a:t>
                </a:r>
                <a:r>
                  <a:rPr lang="en-US" sz="2400" dirty="0"/>
                  <a:t> arrays</a:t>
                </a:r>
              </a:p>
              <a:p>
                <a:r>
                  <a:rPr lang="en-US" sz="2400" dirty="0"/>
                  <a:t>Mask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LSB</a:t>
                </a:r>
              </a:p>
              <a:p>
                <a:r>
                  <a:rPr lang="en-US" sz="2400" dirty="0"/>
                  <a:t>Then sign extend if necessary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6263FE-4821-A80B-CD1F-DE33E6472F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539277"/>
                <a:ext cx="5059680" cy="4329817"/>
              </a:xfrm>
              <a:blipFill>
                <a:blip r:embed="rId2"/>
                <a:stretch>
                  <a:fillRect l="-3373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2A99B-6287-BEA4-025A-00903A32C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FE6554-D96E-EEF0-4459-77302E243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227" y="1996531"/>
            <a:ext cx="4940774" cy="234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02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532F4-ABA3-E09B-15B2-1380AAB8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921B1C-4967-D88A-DFD8-E872FB72C3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Truncation results in values far different from original</a:t>
                </a:r>
              </a:p>
              <a:p>
                <a:pPr lvl="1"/>
                <a:r>
                  <a:rPr lang="en-US" sz="2200" dirty="0"/>
                  <a:t>Ex: Truncate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sz="2200" dirty="0"/>
                  <a:t> to 4 signed bits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⇒9−16=−7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r>
                  <a:rPr lang="en-US" sz="2400" dirty="0"/>
                  <a:t>Alternatively, can </a:t>
                </a:r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saturate</a:t>
                </a:r>
                <a:r>
                  <a:rPr lang="en-US" sz="2200" dirty="0"/>
                  <a:t> </a:t>
                </a:r>
              </a:p>
              <a:p>
                <a:pPr lvl="1"/>
                <a:r>
                  <a:rPr lang="en-US" sz="2000" dirty="0"/>
                  <a:t>Clip to max or min values before assignment</a:t>
                </a:r>
              </a:p>
              <a:p>
                <a:pPr lvl="1"/>
                <a:r>
                  <a:rPr lang="en-US" sz="2000" dirty="0"/>
                  <a:t>Ex:  Truncate 9 to 7 </a:t>
                </a:r>
              </a:p>
              <a:p>
                <a:pPr lvl="1"/>
                <a:r>
                  <a:rPr lang="en-US" sz="2000" dirty="0"/>
                  <a:t>Provides less approximation error</a:t>
                </a:r>
              </a:p>
              <a:p>
                <a:pPr lvl="1"/>
                <a:r>
                  <a:rPr lang="en-US" sz="2000" dirty="0"/>
                  <a:t>But adds a bit of extra logic</a:t>
                </a:r>
              </a:p>
              <a:p>
                <a:r>
                  <a:rPr lang="en-US" sz="2200" dirty="0"/>
                  <a:t>Example to right: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200" b="0" dirty="0"/>
              </a:p>
              <a:p>
                <a:pPr lvl="1"/>
                <a:r>
                  <a:rPr lang="en-US" sz="2000" dirty="0"/>
                  <a:t>Want to assign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921B1C-4967-D88A-DFD8-E872FB72C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9979E-8156-6C7E-34D0-DFD56C923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C100A-5723-5A1E-811F-1A3DB203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213" y="2224205"/>
            <a:ext cx="5050773" cy="364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11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F064-ADD6-AB27-9E55-C9CE489AC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 Overflow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A31B8F-D9F5-F567-C26A-2C920BE058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Consider adding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are both signed or both unsigned:</a:t>
                </a:r>
              </a:p>
              <a:p>
                <a:pPr lvl="1"/>
                <a:r>
                  <a:rPr lang="en-US" sz="2200" dirty="0"/>
                  <a:t>No overflow requires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b="0" dirty="0"/>
                  <a:t> bit width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200" b="0" dirty="0"/>
              </a:p>
              <a:p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b="0" dirty="0"/>
                  <a:t> is signed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="0" dirty="0"/>
                  <a:t> is unsigned, </a:t>
                </a:r>
              </a:p>
              <a:p>
                <a:pPr lvl="1"/>
                <a:r>
                  <a:rPr lang="en-US" sz="2200" dirty="0"/>
                  <a:t>No overflow requires</a:t>
                </a:r>
                <a:r>
                  <a:rPr lang="en-US" sz="2200" b="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Example 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200" b="0" dirty="0"/>
                  <a:t> (4 bits signed),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r>
                  <a:rPr lang="en-US" sz="2200" b="0" dirty="0"/>
                  <a:t> (4 bits unsigned)</a:t>
                </a:r>
              </a:p>
              <a:p>
                <a:pPr lvl="1"/>
                <a:r>
                  <a:rPr lang="en-US" sz="2200" dirty="0"/>
                  <a:t>Sum is </a:t>
                </a:r>
                <a:r>
                  <a:rPr lang="en-US" sz="2200" b="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=22</m:t>
                    </m:r>
                  </m:oMath>
                </a14:m>
                <a:r>
                  <a:rPr lang="en-US" sz="2200" b="0" dirty="0"/>
                  <a:t> which needs 6 </a:t>
                </a:r>
                <a:r>
                  <a:rPr lang="en-US" sz="2200" dirty="0"/>
                  <a:t>bits signed.  </a:t>
                </a:r>
                <a:endParaRPr lang="en-US" sz="2200" b="0" dirty="0"/>
              </a:p>
              <a:p>
                <a:pPr marL="201168" lvl="1" indent="0">
                  <a:buNone/>
                </a:pPr>
                <a:endParaRPr lang="en-US" sz="2200" b="0" dirty="0"/>
              </a:p>
              <a:p>
                <a:endParaRPr lang="en-US" sz="22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A31B8F-D9F5-F567-C26A-2C920BE058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94160-AC9E-1B50-B6C7-D029D6079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94AFD-E1A0-B7D0-A2CA-AD7F608DC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515" y="1539277"/>
            <a:ext cx="4492581" cy="192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97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FD15-4F83-138E-B36C-90947C598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AA9B3-4857-268F-96A3-C59ADDA09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290646"/>
            <a:ext cx="10058400" cy="1578448"/>
          </a:xfrm>
        </p:spPr>
        <p:txBody>
          <a:bodyPr/>
          <a:lstStyle/>
          <a:p>
            <a:r>
              <a:rPr lang="en-US" dirty="0"/>
              <a:t>See solution in the </a:t>
            </a:r>
            <a:r>
              <a:rPr lang="en-US" dirty="0" err="1"/>
              <a:t>autograder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86D62-C1CC-B294-03EF-D935E986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3C8E7-8656-1072-E07B-62E2F5BCB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35" y="1734033"/>
            <a:ext cx="10236689" cy="191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15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269C-07D3-A6D8-DAE1-D8EB0444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 with Truncation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823F-3F78-1EBE-8735-73573D44C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potential overflow, SV will:</a:t>
            </a:r>
          </a:p>
          <a:p>
            <a:pPr lvl="1"/>
            <a:r>
              <a:rPr lang="en-US" dirty="0"/>
              <a:t>Create a temporary variable with no overflow</a:t>
            </a:r>
          </a:p>
          <a:p>
            <a:pPr lvl="1"/>
            <a:r>
              <a:rPr lang="en-US" dirty="0"/>
              <a:t>Temporary variable has enough bits</a:t>
            </a:r>
          </a:p>
          <a:p>
            <a:pPr lvl="1"/>
            <a:r>
              <a:rPr lang="en-US" dirty="0"/>
              <a:t>Then it will truncate to lower bits</a:t>
            </a:r>
          </a:p>
          <a:p>
            <a:r>
              <a:rPr lang="en-US" dirty="0"/>
              <a:t>Saturation must be implemented manually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4D59D-163E-CE80-2F3E-E65C4A435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D53694-8D7C-BC42-4C09-402CDD27A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785" y="1995184"/>
            <a:ext cx="5567429" cy="367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70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885A-6075-7B8B-9C2F-8EC60FD2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 Overflow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5F981-5232-AF2B-750A-4269E9B6AD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832793" cy="432981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Consider multiplying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200" dirty="0"/>
                  <a:t> may be signed or unsigned</a:t>
                </a:r>
              </a:p>
              <a:p>
                <a:r>
                  <a:rPr lang="en-US" sz="2400" dirty="0"/>
                  <a:t>To prevent overflow, we need:</a:t>
                </a:r>
                <a:br>
                  <a:rPr lang="en-US" sz="240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201168" lvl="1" indent="0">
                  <a:buNone/>
                </a:pPr>
                <a:endParaRPr lang="en-US" sz="2200" dirty="0"/>
              </a:p>
              <a:p>
                <a:r>
                  <a:rPr lang="en-US" sz="2400" dirty="0"/>
                  <a:t>With overflow:</a:t>
                </a:r>
              </a:p>
              <a:p>
                <a:pPr lvl="1"/>
                <a:r>
                  <a:rPr lang="en-US" sz="2200" dirty="0"/>
                  <a:t>SV implements truncation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5F981-5232-AF2B-750A-4269E9B6AD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832793" cy="4329817"/>
              </a:xfrm>
              <a:blipFill>
                <a:blip r:embed="rId2"/>
                <a:stretch>
                  <a:fillRect l="-3531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99F54-F659-F08F-05FC-64F0B5A6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96161-8863-4E53-08B5-37F8BF308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859" y="2375291"/>
            <a:ext cx="6076973" cy="238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39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AD62-EFD3-4A23-A243-4EE6CCB9F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84E710-867E-3EB4-4D95-9558284903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integer types: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 = signed integers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unsigned</a:t>
                </a:r>
              </a:p>
              <a:p>
                <a:r>
                  <a:rPr lang="en-US" dirty="0"/>
                  <a:t>Each has finite range</a:t>
                </a:r>
              </a:p>
              <a:p>
                <a:r>
                  <a:rPr lang="en-US" dirty="0"/>
                  <a:t>Assignments outside that range result in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overflow</a:t>
                </a:r>
              </a:p>
              <a:p>
                <a:r>
                  <a:rPr lang="en-US" dirty="0"/>
                  <a:t>In case of overflow, system Verilog performs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truncation</a:t>
                </a:r>
              </a:p>
              <a:p>
                <a:r>
                  <a:rPr lang="en-US" dirty="0"/>
                  <a:t>Optionally, you can add code to explicitly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saturate</a:t>
                </a:r>
              </a:p>
              <a:p>
                <a:pPr lvl="1"/>
                <a:r>
                  <a:rPr lang="en-US" dirty="0"/>
                  <a:t>Offers better performance but adds additional logic</a:t>
                </a:r>
              </a:p>
              <a:p>
                <a:r>
                  <a:rPr lang="en-US" dirty="0"/>
                  <a:t>Arithmetic operations result in </a:t>
                </a:r>
                <a:r>
                  <a:rPr lang="en-US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bitwidth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growth</a:t>
                </a:r>
              </a:p>
              <a:p>
                <a:pPr lvl="1"/>
                <a:r>
                  <a:rPr lang="en-US" dirty="0"/>
                  <a:t>Addition of 2 numbers requires 1 extra bit</a:t>
                </a:r>
              </a:p>
              <a:p>
                <a:pPr lvl="1"/>
                <a:r>
                  <a:rPr lang="en-US" dirty="0"/>
                  <a:t>Multiplication of 2 numbers requires width = product of the two numbers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84E710-867E-3EB4-4D95-9558284903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E26AF-F136-B272-06EA-D9A44E202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9FE1B-2200-7C94-A42E-0A69111E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48CE0-7D4D-A85C-3DB5-3C77B27BA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862234"/>
            <a:ext cx="10058400" cy="3006860"/>
          </a:xfrm>
        </p:spPr>
        <p:txBody>
          <a:bodyPr/>
          <a:lstStyle/>
          <a:p>
            <a:r>
              <a:rPr lang="en-US" sz="2400" dirty="0"/>
              <a:t> How do we represent numeric values in a finite numbers of bits?</a:t>
            </a:r>
          </a:p>
          <a:p>
            <a:r>
              <a:rPr lang="en-US" sz="2400" dirty="0"/>
              <a:t> More generally, how can values be compressed?</a:t>
            </a:r>
          </a:p>
          <a:p>
            <a:r>
              <a:rPr lang="en-US" sz="2400" dirty="0"/>
              <a:t> What representations are computationally simple?</a:t>
            </a:r>
          </a:p>
          <a:p>
            <a:r>
              <a:rPr lang="en-US" sz="2400" dirty="0"/>
              <a:t>What representations result in good approximations to reality?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10E21-EC33-7ADF-B6F9-D0DF869E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53CFCB-7EFC-CB4F-5A6E-B077FD3D836B}"/>
              </a:ext>
            </a:extLst>
          </p:cNvPr>
          <p:cNvSpPr/>
          <p:nvPr/>
        </p:nvSpPr>
        <p:spPr>
          <a:xfrm>
            <a:off x="1322486" y="1637324"/>
            <a:ext cx="9336333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/>
                </a:solidFill>
              </a:rPr>
              <a:t>The world is continuous and infinite, but computers are finite</a:t>
            </a:r>
          </a:p>
        </p:txBody>
      </p:sp>
    </p:spTree>
    <p:extLst>
      <p:ext uri="{BB962C8B-B14F-4D97-AF65-F5344CB8AC3E}">
        <p14:creationId xmlns:p14="http://schemas.microsoft.com/office/powerpoint/2010/main" val="3698225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E8775-9F86-7A39-58C1-6EDF57135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5162-D95C-A315-74A3-A12B5F6A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08562-85F0-9FAB-BBED-A83638191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Integers, Truncation, and Overflows</a:t>
            </a:r>
          </a:p>
          <a:p>
            <a:r>
              <a:rPr lang="en-US" sz="2400" dirty="0"/>
              <a:t>Floating Point Numbers</a:t>
            </a:r>
          </a:p>
          <a:p>
            <a:r>
              <a:rPr lang="en-US" sz="2400" dirty="0"/>
              <a:t>Fixed Point Numbers</a:t>
            </a:r>
          </a:p>
          <a:p>
            <a:r>
              <a:rPr lang="en-US" sz="2400" dirty="0"/>
              <a:t>Mapping Floating to Fixed Point in Python</a:t>
            </a:r>
          </a:p>
          <a:p>
            <a:r>
              <a:rPr lang="en-US" sz="2400" dirty="0"/>
              <a:t>System Verilog Implementation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DAC2A-8078-9D61-C4F8-C9311A40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6A4920E-8609-36C0-4275-EF3A36B13435}"/>
              </a:ext>
            </a:extLst>
          </p:cNvPr>
          <p:cNvSpPr/>
          <p:nvPr/>
        </p:nvSpPr>
        <p:spPr>
          <a:xfrm>
            <a:off x="373372" y="1961513"/>
            <a:ext cx="938784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22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F78DC-B6D5-2D36-8DFD-776DF12C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Integers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80F6D1-1E1A-7D95-DC9B-C86D38F84D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Consider integers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Cannot handle fractional components</a:t>
                </a:r>
              </a:p>
              <a:p>
                <a:pPr lvl="1"/>
                <a:r>
                  <a:rPr lang="en-US" sz="2600" dirty="0"/>
                  <a:t>Ex:  7.9, -12.2</a:t>
                </a:r>
              </a:p>
              <a:p>
                <a:pPr lvl="1"/>
                <a:r>
                  <a:rPr lang="en-US" sz="2600" dirty="0"/>
                  <a:t>Rounding may cause excessive approximation error</a:t>
                </a:r>
              </a:p>
              <a:p>
                <a:r>
                  <a:rPr lang="en-US" sz="2800" dirty="0"/>
                  <a:t>Limited range</a:t>
                </a:r>
              </a:p>
              <a:p>
                <a:pPr lvl="1"/>
                <a:r>
                  <a:rPr lang="en-US" sz="2600" dirty="0"/>
                  <a:t>Values overflow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sz="2600" dirty="0"/>
                  <a:t>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600" dirty="0"/>
                  <a:t>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pPr lvl="1"/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80F6D1-1E1A-7D95-DC9B-C86D38F84D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39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00878-4E2D-3ED6-305F-C45C15749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2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E1B0-0B08-2E87-26A2-503E9ADA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Floating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D0AC3-3808-FA17-CA93-E3D37A545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248443" cy="432981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Fixed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Signed bit</a:t>
                </a:r>
                <a:r>
                  <a:rPr lang="en-US" dirty="0"/>
                  <a:t>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dirty="0"/>
                  <a:t>1,  One bit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Exponent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bits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Mantissa, significand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bits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Unsigned integer.  Not two complement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the precision</a:t>
                </a:r>
              </a:p>
              <a:p>
                <a:r>
                  <a:rPr lang="en-US" dirty="0"/>
                  <a:t>Fixed scale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Constant,  no bits</a:t>
                </a:r>
              </a:p>
              <a:p>
                <a:pPr lvl="1"/>
                <a:r>
                  <a:rPr lang="en-US" dirty="0"/>
                  <a:t>Used to set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More later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4D0AC3-3808-FA17-CA93-E3D37A545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248443" cy="4329817"/>
              </a:xfrm>
              <a:blipFill>
                <a:blip r:embed="rId2"/>
                <a:stretch>
                  <a:fillRect l="-3156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A7FD0-7DD8-C108-3CDC-3AF85F22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094D2F-8FB7-F6B7-E9FA-265B5AF1AA49}"/>
              </a:ext>
            </a:extLst>
          </p:cNvPr>
          <p:cNvSpPr/>
          <p:nvPr/>
        </p:nvSpPr>
        <p:spPr>
          <a:xfrm>
            <a:off x="7155418" y="2467370"/>
            <a:ext cx="270532" cy="670920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193E-B541-411E-1132-D8E6A3C08A38}"/>
              </a:ext>
            </a:extLst>
          </p:cNvPr>
          <p:cNvSpPr/>
          <p:nvPr/>
        </p:nvSpPr>
        <p:spPr>
          <a:xfrm>
            <a:off x="9146994" y="2489923"/>
            <a:ext cx="2683373" cy="6709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166D8-BC7B-42A4-4A36-16E95F0E3D16}"/>
              </a:ext>
            </a:extLst>
          </p:cNvPr>
          <p:cNvSpPr/>
          <p:nvPr/>
        </p:nvSpPr>
        <p:spPr>
          <a:xfrm>
            <a:off x="7609640" y="2489923"/>
            <a:ext cx="1431402" cy="6709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286449-981B-DA82-121B-07794C477EE5}"/>
                  </a:ext>
                </a:extLst>
              </p:cNvPr>
              <p:cNvSpPr txBox="1"/>
              <p:nvPr/>
            </p:nvSpPr>
            <p:spPr>
              <a:xfrm>
                <a:off x="7832117" y="1485901"/>
                <a:ext cx="27840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286449-981B-DA82-121B-07794C47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117" y="1485901"/>
                <a:ext cx="278403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7A1AEAD-E3E0-24CD-7583-70239902B19C}"/>
              </a:ext>
            </a:extLst>
          </p:cNvPr>
          <p:cNvSpPr txBox="1"/>
          <p:nvPr/>
        </p:nvSpPr>
        <p:spPr>
          <a:xfrm>
            <a:off x="7109503" y="34733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C9858F-D103-933E-9B86-6DAC4C68B50C}"/>
                  </a:ext>
                </a:extLst>
              </p:cNvPr>
              <p:cNvSpPr txBox="1"/>
              <p:nvPr/>
            </p:nvSpPr>
            <p:spPr>
              <a:xfrm>
                <a:off x="10444369" y="3499168"/>
                <a:ext cx="4288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C9858F-D103-933E-9B86-6DAC4C68B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369" y="3499168"/>
                <a:ext cx="428899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6618A1-E9CB-1C76-1EA1-EDDD46FAFFA1}"/>
                  </a:ext>
                </a:extLst>
              </p:cNvPr>
              <p:cNvSpPr txBox="1"/>
              <p:nvPr/>
            </p:nvSpPr>
            <p:spPr>
              <a:xfrm>
                <a:off x="8111540" y="3473352"/>
                <a:ext cx="490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6618A1-E9CB-1C76-1EA1-EDDD46FAF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540" y="3473352"/>
                <a:ext cx="49026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BF10AD0-1F80-15DF-E81C-4BE056F4EF17}"/>
              </a:ext>
            </a:extLst>
          </p:cNvPr>
          <p:cNvSpPr txBox="1"/>
          <p:nvPr/>
        </p:nvSpPr>
        <p:spPr>
          <a:xfrm>
            <a:off x="6329323" y="3473352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Bits=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7CD8B1-3C41-EED1-4017-B4DDE99F3B76}"/>
                  </a:ext>
                </a:extLst>
              </p:cNvPr>
              <p:cNvSpPr txBox="1"/>
              <p:nvPr/>
            </p:nvSpPr>
            <p:spPr>
              <a:xfrm>
                <a:off x="8045586" y="4576794"/>
                <a:ext cx="26700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bits total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7CD8B1-3C41-EED1-4017-B4DDE99F3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586" y="4576794"/>
                <a:ext cx="2670090" cy="461665"/>
              </a:xfrm>
              <a:prstGeom prst="rect">
                <a:avLst/>
              </a:prstGeom>
              <a:blipFill>
                <a:blip r:embed="rId6"/>
                <a:stretch>
                  <a:fillRect l="-685" t="-10526" r="-228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69C07C5F-0E2D-1D48-8D39-0EF6CB58EB5A}"/>
              </a:ext>
            </a:extLst>
          </p:cNvPr>
          <p:cNvSpPr/>
          <p:nvPr/>
        </p:nvSpPr>
        <p:spPr>
          <a:xfrm rot="16200000">
            <a:off x="9178929" y="1997111"/>
            <a:ext cx="395319" cy="4764048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82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742B7-BFC7-F5BA-79DA-30CF2B61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1679AF-8EAE-2077-FAB7-C9DB318F4A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Consider some values with:</a:t>
                </a:r>
              </a:p>
              <a:p>
                <a:pPr lvl="1"/>
                <a:r>
                  <a:rPr lang="en-US" b="0" dirty="0"/>
                  <a:t>Precision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=10, </m:t>
                    </m:r>
                  </m:oMath>
                </a14:m>
                <a:r>
                  <a:rPr lang="en-US" dirty="0"/>
                  <a:t>Exponent width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Scale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These values are never used.  Just for demo</a:t>
                </a:r>
              </a:p>
              <a:p>
                <a:r>
                  <a:rPr lang="en-US" dirty="0"/>
                  <a:t>Total number of bits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US" dirty="0"/>
                  <a:t> bits</a:t>
                </a:r>
              </a:p>
              <a:p>
                <a:r>
                  <a:rPr lang="en-US" dirty="0"/>
                  <a:t>Mantissa range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0,1023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Exponent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0,31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Table to the right shows values with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1679AF-8EAE-2077-FAB7-C9DB318F4A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45DAF-FF25-9BC2-3E1B-7EB3FEC70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8C8D8-248B-4E9B-8446-A43F4C034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992" y="1940368"/>
            <a:ext cx="3971054" cy="231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57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7785-D7A7-6EF1-E057-05BF2ADD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3BCA96-7511-1F74-0CB7-3C69C90A3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929" y="1618975"/>
            <a:ext cx="10398362" cy="37754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EB17A-409D-A786-BAB4-BCF82F68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7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10631-9C0A-E80F-6365-5DBAF610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A42768-CC5C-F812-7D39-F7C54B771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862" y="1704355"/>
            <a:ext cx="9696968" cy="37658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1625A-95F6-DDC5-F617-A2CED92A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409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77368-C67A-2296-7EBD-A6EB5D91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7B2858-1DA4-CBEF-51C0-988B155EE6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To compare ways of representing numbers, we introduce some terminology</a:t>
                </a:r>
              </a:p>
              <a:p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Class </a:t>
                </a:r>
                <a:r>
                  <a:rPr lang="en-US" sz="2400" dirty="0">
                    <a:solidFill>
                      <a:schemeClr val="tx1"/>
                    </a:solidFill>
                  </a:rPr>
                  <a:t>or</a:t>
                </a:r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Format</a:t>
                </a:r>
                <a:r>
                  <a:rPr lang="en-US" sz="2400" dirty="0"/>
                  <a:t>:  A finite </a:t>
                </a:r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set</a:t>
                </a:r>
                <a:r>
                  <a:rPr lang="en-US" sz="2400" dirty="0"/>
                  <a:t> of real-valued numbers </a:t>
                </a:r>
              </a:p>
              <a:p>
                <a:pPr lvl="1"/>
                <a:r>
                  <a:rPr lang="en-US" sz="2000" dirty="0"/>
                  <a:t>Example: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Bit representation</a:t>
                </a:r>
                <a:r>
                  <a:rPr lang="en-US" sz="2400" dirty="0"/>
                  <a:t>:  The bit encoding used to store each element in the class:  </a:t>
                </a:r>
              </a:p>
              <a:p>
                <a:pPr lvl="1"/>
                <a:r>
                  <a:rPr lang="en-US" sz="2000" dirty="0"/>
                  <a:t>For integer:  Representation is the two-complement or unsigned integer</a:t>
                </a:r>
              </a:p>
              <a:p>
                <a:pPr lvl="1"/>
                <a:r>
                  <a:rPr lang="en-US" sz="2000" dirty="0"/>
                  <a:t>For FP:  representation is the triple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Decoded</a:t>
                </a:r>
                <a:r>
                  <a:rPr lang="en-US" sz="2400" dirty="0"/>
                  <a:t> or </a:t>
                </a:r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numeric value</a:t>
                </a:r>
                <a:r>
                  <a:rPr lang="en-US" sz="2400" dirty="0"/>
                  <a:t>:  The real-value for a given bit representation </a:t>
                </a:r>
              </a:p>
              <a:p>
                <a:pPr lvl="1"/>
                <a:r>
                  <a:rPr lang="en-US" sz="2000" dirty="0"/>
                  <a:t>Example: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7B2858-1DA4-CBEF-51C0-988B155EE6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 r="-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A3B1C-0F54-4A4C-DFAB-29634DEDD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7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BBBC-B8AB-55A8-9903-BFAD594C8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5635D6-57F1-D2CC-6428-B7FA4CC87A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 benefit of Floating point is its dynamic range</a:t>
                </a:r>
              </a:p>
              <a:p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Dynamic range</a:t>
                </a:r>
                <a:r>
                  <a:rPr lang="en-US" sz="2400" dirty="0"/>
                  <a:t>:  Given a number class:  </a:t>
                </a:r>
                <a:br>
                  <a:rPr lang="en-US" sz="240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func>
                      </m:den>
                    </m:f>
                  </m:oMath>
                </a14:m>
                <a:endParaRPr lang="en-US" sz="2400" b="0" dirty="0"/>
              </a:p>
              <a:p>
                <a:pPr lvl="1"/>
                <a:endParaRPr lang="en-US" sz="2200" dirty="0"/>
              </a:p>
              <a:p>
                <a:pPr lvl="1"/>
                <a:r>
                  <a:rPr lang="en-US" sz="2200" dirty="0"/>
                  <a:t>Represents span between the max before overflow and underflow</a:t>
                </a:r>
              </a:p>
              <a:p>
                <a:r>
                  <a:rPr lang="en-US" sz="2400" dirty="0"/>
                  <a:t>Often quoted in dB: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=20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/>
                  <a:t>Or bits: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𝑏𝑖𝑡𝑠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5635D6-57F1-D2CC-6428-B7FA4CC87A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B81A-79AC-B26E-D7E4-94E4E3A6F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52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64634E-1541-ECF1-2015-5E16156AA36F}"/>
              </a:ext>
            </a:extLst>
          </p:cNvPr>
          <p:cNvSpPr/>
          <p:nvPr/>
        </p:nvSpPr>
        <p:spPr>
          <a:xfrm>
            <a:off x="4262437" y="4086224"/>
            <a:ext cx="3776663" cy="6762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D8ABA-1AFE-21B4-5602-1C57D6EC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Range of Integers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F597B-B550-3DB2-CD40-5D6695033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10318433" cy="432981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Consider signed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bit integers: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Max value: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Min non-zero value: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Hence dynamic range of integers: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For integers, dynamic range is:</a:t>
                </a:r>
                <a:br>
                  <a:rPr lang="en-US" sz="240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𝑏𝑖𝑡𝑠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400" dirty="0"/>
              </a:p>
              <a:p>
                <a:pPr lvl="1"/>
                <a:endParaRPr lang="en-US" sz="2200" dirty="0"/>
              </a:p>
              <a:p>
                <a:pPr lvl="1"/>
                <a:r>
                  <a:rPr lang="en-US" sz="2200" dirty="0"/>
                  <a:t>equal to number of non-sign bits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F597B-B550-3DB2-CD40-5D6695033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10318433" cy="4329817"/>
              </a:xfrm>
              <a:blipFill>
                <a:blip r:embed="rId2"/>
                <a:stretch>
                  <a:fillRect l="-1654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73383-44DD-5E8E-0103-38840ECE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57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B59B17-5DD3-AC31-48E8-90E49AC84B26}"/>
              </a:ext>
            </a:extLst>
          </p:cNvPr>
          <p:cNvSpPr/>
          <p:nvPr/>
        </p:nvSpPr>
        <p:spPr>
          <a:xfrm>
            <a:off x="4238148" y="4133849"/>
            <a:ext cx="3776663" cy="6762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BD666-9D8F-BF7C-73E1-E86E2E47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Dynamic Range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4012F-4DB6-459F-7B93-DD972EF876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Largest value for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p>
                      </m:sup>
                    </m:sSup>
                  </m:oMath>
                </a14:m>
                <a:endParaRPr lang="en-US" b="0" dirty="0"/>
              </a:p>
              <a:p>
                <a:r>
                  <a:rPr lang="en-US" b="0" dirty="0"/>
                  <a:t>Smallest non-zero value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Dynamic range: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p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For floating point: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endParaRPr lang="en-US" b="0" dirty="0"/>
              </a:p>
              <a:p>
                <a:endParaRPr lang="en-US" dirty="0"/>
              </a:p>
              <a:p>
                <a:pPr lvl="1"/>
                <a:r>
                  <a:rPr lang="en-US" dirty="0"/>
                  <a:t>Grows exponentially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4012F-4DB6-459F-7B93-DD972EF876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892E4-BD00-AE2A-D956-828E5726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224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5D0D3-2437-8CEA-493C-D4C5719D6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6479"/>
            <a:ext cx="10058400" cy="1040211"/>
          </a:xfrm>
        </p:spPr>
        <p:txBody>
          <a:bodyPr/>
          <a:lstStyle/>
          <a:p>
            <a:r>
              <a:rPr lang="en-US" dirty="0"/>
              <a:t>Example 1: Embedded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2F463-DC22-8875-8EDD-318D4434C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8846820" cy="4329817"/>
          </a:xfrm>
        </p:spPr>
        <p:txBody>
          <a:bodyPr/>
          <a:lstStyle/>
          <a:p>
            <a:r>
              <a:rPr lang="en-US" dirty="0"/>
              <a:t>Full LLMs require massive amounts of memory</a:t>
            </a:r>
          </a:p>
          <a:p>
            <a:pPr lvl="1"/>
            <a:r>
              <a:rPr lang="en-US" dirty="0"/>
              <a:t>Cannot work on embedded devices</a:t>
            </a:r>
          </a:p>
          <a:p>
            <a:r>
              <a:rPr lang="en-US" dirty="0"/>
              <a:t>Quantization </a:t>
            </a:r>
          </a:p>
          <a:p>
            <a:pPr lvl="1"/>
            <a:r>
              <a:rPr lang="en-US" dirty="0"/>
              <a:t>Aggressive reduction in number of bits / parameter</a:t>
            </a:r>
          </a:p>
          <a:p>
            <a:pPr lvl="1"/>
            <a:r>
              <a:rPr lang="en-US" dirty="0"/>
              <a:t>Ex:  INT4 vs. FP32</a:t>
            </a:r>
          </a:p>
          <a:p>
            <a:r>
              <a:rPr lang="en-US" dirty="0"/>
              <a:t>New techniques have enabled very low footprint</a:t>
            </a:r>
          </a:p>
          <a:p>
            <a:pPr lvl="1"/>
            <a:r>
              <a:rPr lang="en-US" dirty="0"/>
              <a:t>Often 1 to 1.5 GB</a:t>
            </a:r>
          </a:p>
          <a:p>
            <a:r>
              <a:rPr lang="en-US" dirty="0"/>
              <a:t>Performance often remains excellent</a:t>
            </a:r>
          </a:p>
          <a:p>
            <a:pPr lvl="1"/>
            <a:r>
              <a:rPr lang="en-US" dirty="0"/>
              <a:t>With judicious choice of approximation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411E3-8B87-D737-71D1-0D29ADC9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F57A7-30DF-C91C-C153-E2E2B6A08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833" y="3777268"/>
            <a:ext cx="6039160" cy="704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D0F29B-82B4-D8A3-1931-D63451D3C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701" y="1991859"/>
            <a:ext cx="4882425" cy="1861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268166-F991-FFB8-7129-37CC57A54DDC}"/>
              </a:ext>
            </a:extLst>
          </p:cNvPr>
          <p:cNvSpPr txBox="1"/>
          <p:nvPr/>
        </p:nvSpPr>
        <p:spPr>
          <a:xfrm>
            <a:off x="5711833" y="52227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Kurtic, Eldar, et al. "“Give Me BF16 or Give Me Death”? Accuracy-Performance Trade-Offs in LLM Quantization."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63rd Annual Meeting of the Association for Computational Linguistics (Volume 1: Long Papers)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2025.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9103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D3895-6520-29C2-4A1A-1BAEF372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F836FA-6066-6E31-7774-451B86CB94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32-bit integer:  </a:t>
                </a:r>
              </a:p>
              <a:p>
                <a:pPr lvl="1"/>
                <a:r>
                  <a:rPr lang="en-US" sz="2400" dirty="0"/>
                  <a:t>Range goes from 1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Dynamic range in linear scale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2.14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=32⇒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𝑏𝑖𝑡𝑠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−1=31</m:t>
                    </m:r>
                  </m:oMath>
                </a14:m>
                <a:r>
                  <a:rPr lang="en-US" sz="2400" b="0" dirty="0"/>
                  <a:t> bits</a:t>
                </a:r>
              </a:p>
              <a:p>
                <a:r>
                  <a:rPr lang="en-US" sz="2400" dirty="0"/>
                  <a:t>32-bit floating point:</a:t>
                </a:r>
              </a:p>
              <a:p>
                <a:pPr lvl="1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=23, 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2400" b="0" dirty="0"/>
              </a:p>
              <a:p>
                <a:pPr lvl="1"/>
                <a:r>
                  <a:rPr lang="en-US" sz="2400" dirty="0"/>
                  <a:t>Dynamic range in bits: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𝑏𝑖𝑡𝑠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=22+255=</m:t>
                    </m:r>
                    <m:r>
                      <a:rPr lang="en-US" sz="24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277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bits</a:t>
                </a:r>
              </a:p>
              <a:p>
                <a:pPr lvl="1"/>
                <a:r>
                  <a:rPr lang="en-US" sz="2400" dirty="0"/>
                  <a:t>Dynamic range in linear scale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83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600" dirty="0"/>
                  <a:t>FP has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&gt;70</m:t>
                    </m:r>
                  </m:oMath>
                </a14:m>
                <a:r>
                  <a:rPr lang="en-US" sz="2600" dirty="0"/>
                  <a:t> orders of magnitude more range</a:t>
                </a:r>
              </a:p>
              <a:p>
                <a:pPr lvl="1"/>
                <a:endParaRPr lang="en-US" sz="24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F836FA-6066-6E31-7774-451B86CB9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39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337DF-0C9A-FEBB-9802-B3F339BB2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465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BA1B-64BD-32AA-E447-D6A3AC78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IEEE-754 Floating Point Standard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3354F87-FE43-3CC8-4359-8EE4D32D8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1363077"/>
              </p:ext>
            </p:extLst>
          </p:nvPr>
        </p:nvGraphicFramePr>
        <p:xfrm>
          <a:off x="201611" y="1644649"/>
          <a:ext cx="6132512" cy="3977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128">
                  <a:extLst>
                    <a:ext uri="{9D8B030D-6E8A-4147-A177-3AD203B41FA5}">
                      <a16:colId xmlns:a16="http://schemas.microsoft.com/office/drawing/2014/main" val="2767047174"/>
                    </a:ext>
                  </a:extLst>
                </a:gridCol>
                <a:gridCol w="1533128">
                  <a:extLst>
                    <a:ext uri="{9D8B030D-6E8A-4147-A177-3AD203B41FA5}">
                      <a16:colId xmlns:a16="http://schemas.microsoft.com/office/drawing/2014/main" val="401183729"/>
                    </a:ext>
                  </a:extLst>
                </a:gridCol>
                <a:gridCol w="1533128">
                  <a:extLst>
                    <a:ext uri="{9D8B030D-6E8A-4147-A177-3AD203B41FA5}">
                      <a16:colId xmlns:a16="http://schemas.microsoft.com/office/drawing/2014/main" val="4133309420"/>
                    </a:ext>
                  </a:extLst>
                </a:gridCol>
                <a:gridCol w="1533128">
                  <a:extLst>
                    <a:ext uri="{9D8B030D-6E8A-4147-A177-3AD203B41FA5}">
                      <a16:colId xmlns:a16="http://schemas.microsoft.com/office/drawing/2014/main" val="1770200214"/>
                    </a:ext>
                  </a:extLst>
                </a:gridCol>
              </a:tblGrid>
              <a:tr h="929481">
                <a:tc>
                  <a:txBody>
                    <a:bodyPr/>
                    <a:lstStyle/>
                    <a:p>
                      <a:r>
                        <a:rPr lang="en-US" dirty="0"/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Mantissa bits (stored)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Significand precision (with implicit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Exponent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26867"/>
                  </a:ext>
                </a:extLst>
              </a:tr>
              <a:tr h="929481">
                <a:tc>
                  <a:txBody>
                    <a:bodyPr/>
                    <a:lstStyle/>
                    <a:p>
                      <a:r>
                        <a:rPr lang="en-US" dirty="0"/>
                        <a:t>FP16 (half)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377438"/>
                  </a:ext>
                </a:extLst>
              </a:tr>
              <a:tr h="929481">
                <a:tc>
                  <a:txBody>
                    <a:bodyPr/>
                    <a:lstStyle/>
                    <a:p>
                      <a:r>
                        <a:rPr lang="en-US" dirty="0"/>
                        <a:t>FP32 (single)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72127"/>
                  </a:ext>
                </a:extLst>
              </a:tr>
              <a:tr h="929481">
                <a:tc>
                  <a:txBody>
                    <a:bodyPr/>
                    <a:lstStyle/>
                    <a:p>
                      <a:r>
                        <a:rPr lang="en-US" dirty="0"/>
                        <a:t>FP64 (double)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27121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5EDC3-ACD3-62FF-645F-B54859C89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D992A-490E-BD2C-A1D3-39E58893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995" y="2266950"/>
            <a:ext cx="5052005" cy="191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0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179C-EADB-4796-3BDA-C146B862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754 Normal and Sub-Normal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08ADBB-0154-8466-6385-21D2E13431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For FP32: precision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=23</m:t>
                    </m:r>
                  </m:oMath>
                </a14:m>
                <a:r>
                  <a:rPr lang="en-US" sz="2400" dirty="0"/>
                  <a:t> and exponent width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Uses a two regions </a:t>
                </a:r>
              </a:p>
              <a:p>
                <a:r>
                  <a:rPr lang="en-US" sz="2400" dirty="0"/>
                  <a:t>Normal region:</a:t>
                </a:r>
              </a:p>
              <a:p>
                <a:pPr lvl="1"/>
                <a:r>
                  <a:rPr lang="en-US" sz="2200" dirty="0"/>
                  <a:t>Exponent in range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∈[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In this region: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−127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den>
                    </m:f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The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sz="2200" dirty="0"/>
                  <a:t>is as if the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200" dirty="0"/>
                  <a:t> has an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implicit leading </a:t>
                </a:r>
                <a:r>
                  <a:rPr lang="en-US" sz="2200" dirty="0"/>
                  <a:t>bit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Note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∈[1,2)</m:t>
                    </m:r>
                  </m:oMath>
                </a14:m>
                <a:endParaRPr lang="en-US" sz="2200" dirty="0"/>
              </a:p>
              <a:p>
                <a:r>
                  <a:rPr lang="en-US" sz="2400" dirty="0"/>
                  <a:t>Sub-normal region:</a:t>
                </a:r>
              </a:p>
              <a:p>
                <a:pPr lvl="1"/>
                <a:r>
                  <a:rPr lang="en-US" sz="2000" dirty="0"/>
                  <a:t>Exponent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In this region: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−126</m:t>
                        </m:r>
                      </m:sup>
                    </m:sSup>
                  </m:oMath>
                </a14:m>
                <a:endParaRPr lang="en-US" sz="2000" b="0" dirty="0"/>
              </a:p>
              <a:p>
                <a:pPr lvl="1"/>
                <a:r>
                  <a:rPr lang="en-US" sz="2000" dirty="0"/>
                  <a:t>Used for small numbers</a:t>
                </a:r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08ADBB-0154-8466-6385-21D2E13431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2676" b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80EF-79D4-EE60-5073-60EBBA713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735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255E-CF92-3DD8-538A-4237AE6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754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72F59D-6624-530E-7F0C-CFA391811E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Single precision (FP32</a:t>
                </a:r>
                <a:r>
                  <a:rPr lang="en-US" sz="2400" dirty="0"/>
                  <a:t>):</a:t>
                </a:r>
              </a:p>
              <a:p>
                <a:pPr lvl="1"/>
                <a:r>
                  <a:rPr lang="en-US" sz="2200" dirty="0"/>
                  <a:t>Largest normal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≈3.4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38</m:t>
                        </m:r>
                      </m:sup>
                    </m:sSup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Smallest normal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≈1.18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−38</m:t>
                        </m:r>
                      </m:sup>
                    </m:sSup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Smallest sub-normal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−45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Vastly greater range than 32-bit integers</a:t>
                </a:r>
              </a:p>
              <a:p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Double precision (FP64):</a:t>
                </a:r>
              </a:p>
              <a:p>
                <a:pPr lvl="1"/>
                <a:r>
                  <a:rPr lang="en-US" sz="2200" dirty="0"/>
                  <a:t>Largest normal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1.80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Smallest normal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2.23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Smallest sub-normal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324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lvl="1"/>
                <a:endParaRPr lang="en-US" sz="2200" dirty="0"/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72F59D-6624-530E-7F0C-CFA391811E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74224-0F59-F23A-666A-B508F82F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886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1B142-DF3F-ADD3-D953-D508660FF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6CB50-CDE4-5C14-EAB0-C2CB5890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01C1CA-E32C-CE7A-1CA0-0E350348C5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two numbers in normal region (sub-normal performed similarly)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−127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need the representation for the sum: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−127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WLOG: 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For simplicity assume: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(other cases are similar)</a:t>
                </a:r>
              </a:p>
              <a:p>
                <a:r>
                  <a:rPr lang="en-US" dirty="0"/>
                  <a:t>Then: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−127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≫(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d>
                      <m:dPr>
                        <m:begChr m:val="[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1,4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Since we need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d>
                      <m:dPr>
                        <m:begChr m:val="[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dirty="0"/>
                  <a:t> for normal numbers, we shift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≥2 </m:t>
                    </m:r>
                  </m:oMath>
                </a14:m>
                <a:r>
                  <a:rPr lang="en-US" dirty="0"/>
                  <a:t>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 otherwise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Take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01C1CA-E32C-CE7A-1CA0-0E350348C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F3555-B740-E83E-194A-75A1DC68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604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E28C3-7348-E465-C43C-A773F55BA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F6F9C-607B-8DB0-2ED6-82A787CCC9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two numbers: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−127</m:t>
                        </m:r>
                      </m:sup>
                    </m:sSup>
                  </m:oMath>
                </a14:m>
                <a:r>
                  <a:rPr lang="en-US" dirty="0"/>
                  <a:t> 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≫(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Else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Handle overflow and underflow</a:t>
                </a:r>
              </a:p>
              <a:p>
                <a:r>
                  <a:rPr lang="en-US" dirty="0"/>
                  <a:t>Then: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−127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Conclusion:  We can perform addition of two FP numbers</a:t>
                </a:r>
              </a:p>
              <a:p>
                <a:r>
                  <a:rPr lang="en-US" dirty="0"/>
                  <a:t>But requires considerable extra logic for multiple cases and overflow / underflow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F6F9C-607B-8DB0-2ED6-82A787CCC9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76E58-DDEE-97D2-023D-64FF22667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43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590DE-4D17-69CB-FA44-27CAF220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163F5-EB5F-8680-F9F6-AB6958E1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90A88-7A90-BD5F-FBE4-26EB12A7C5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two numbers in normal region (sub-normal performed similarly)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−127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need the representation for the product: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−127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WLOG: 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(XOR)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−254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←(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≫1) 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Handle overflow and underflow</a:t>
                </a:r>
              </a:p>
              <a:p>
                <a:r>
                  <a:rPr lang="en-US" dirty="0"/>
                  <a:t>Can perform multiplication, but requires considerable extra control logic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90A88-7A90-BD5F-FBE4-26EB12A7C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 b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811C-73AE-E5A7-9CE5-67CBCAE79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252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4ED8-0ED6-7209-3B09-0AD958636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0C2277-BD8F-9FC4-8096-F05F4B8821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Integer 32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32-bit multiplier</a:t>
                </a:r>
              </a:p>
              <a:p>
                <a:pPr lvl="1"/>
                <a:r>
                  <a:rPr lang="en-US" dirty="0"/>
                  <a:t>Implementation requires just the product:  64-bit result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FP32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FP32 multiplier</a:t>
                </a:r>
              </a:p>
              <a:p>
                <a:pPr lvl="1"/>
                <a:r>
                  <a:rPr lang="en-US" dirty="0"/>
                  <a:t>Significand multiply: 24×24 → 48‑bit product (including hidden bit).</a:t>
                </a:r>
              </a:p>
              <a:p>
                <a:pPr lvl="1"/>
                <a:r>
                  <a:rPr lang="en-US" dirty="0"/>
                  <a:t>Exponent path: add exponents, subtract bias, detect overflow/underflow.</a:t>
                </a:r>
              </a:p>
              <a:p>
                <a:pPr lvl="1"/>
                <a:r>
                  <a:rPr lang="en-US" dirty="0"/>
                  <a:t>Normalization: possible shift + exponent adjust.</a:t>
                </a:r>
              </a:p>
              <a:p>
                <a:pPr lvl="1"/>
                <a:r>
                  <a:rPr lang="en-US" dirty="0"/>
                  <a:t>Rounding: guard/round/sticky bits, increment logic, possible renormalization.</a:t>
                </a:r>
              </a:p>
              <a:p>
                <a:pPr lvl="1"/>
                <a:r>
                  <a:rPr lang="en-US" dirty="0"/>
                  <a:t>Special cases: zeros, </a:t>
                </a:r>
                <a:r>
                  <a:rPr lang="en-US" dirty="0" err="1"/>
                  <a:t>subnormals</a:t>
                </a:r>
                <a:r>
                  <a:rPr lang="en-US" dirty="0"/>
                  <a:t>, infinities, </a:t>
                </a:r>
                <a:r>
                  <a:rPr lang="en-US" dirty="0" err="1"/>
                  <a:t>NaNs</a:t>
                </a:r>
                <a:r>
                  <a:rPr lang="en-US" dirty="0"/>
                  <a:t>, sign rules.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0C2277-BD8F-9FC4-8096-F05F4B882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149FC-B321-FFBA-5916-3EB56826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4E5952B-3A6A-1C53-4C18-BCFEAA59F4BC}"/>
                  </a:ext>
                </a:extLst>
              </p:cNvPr>
              <p:cNvSpPr/>
              <p:nvPr/>
            </p:nvSpPr>
            <p:spPr>
              <a:xfrm>
                <a:off x="1928336" y="4719636"/>
                <a:ext cx="8139589" cy="67627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accent1"/>
                    </a:solidFill>
                  </a:rPr>
                  <a:t>FP multiplication typically takes 2 to 4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complexity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4E5952B-3A6A-1C53-4C18-BCFEAA59F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336" y="4719636"/>
                <a:ext cx="8139589" cy="676275"/>
              </a:xfrm>
              <a:prstGeom prst="round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212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94704-9459-23A2-25FA-78D60666B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BE22-459D-2BA4-B00D-A8325573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C8E8B-5D2C-E559-BAE6-02890D4F9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Integers, Truncation, and Overflows</a:t>
            </a:r>
          </a:p>
          <a:p>
            <a:r>
              <a:rPr lang="en-US" sz="2400" dirty="0"/>
              <a:t>Floating Point Numbers</a:t>
            </a:r>
          </a:p>
          <a:p>
            <a:r>
              <a:rPr lang="en-US" sz="2400" dirty="0"/>
              <a:t>Fixed Point Numbers</a:t>
            </a:r>
          </a:p>
          <a:p>
            <a:r>
              <a:rPr lang="en-US" sz="2400" dirty="0"/>
              <a:t>Mapping Floating to Fixed Point in Python</a:t>
            </a:r>
          </a:p>
          <a:p>
            <a:r>
              <a:rPr lang="en-US" sz="2400" dirty="0"/>
              <a:t>System Verilog Implementation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2CB74-A653-7AA7-4DD7-222C81A1D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05DB139-9486-78E8-F021-1C982B10CF9D}"/>
              </a:ext>
            </a:extLst>
          </p:cNvPr>
          <p:cNvSpPr/>
          <p:nvPr/>
        </p:nvSpPr>
        <p:spPr>
          <a:xfrm>
            <a:off x="363847" y="2485388"/>
            <a:ext cx="938784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78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9A77-209F-74AE-D5F6-AEFE18B8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22006-8D05-8817-3C57-21153720B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the following </a:t>
            </a:r>
            <a:r>
              <a:rPr lang="en-US" dirty="0" err="1"/>
              <a:t>jupyter</a:t>
            </a:r>
            <a:r>
              <a:rPr lang="en-US" dirty="0"/>
              <a:t> notebook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BD2D0-45CA-9670-286F-8C75ADE7F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8891C8-5A8E-FF20-A779-EDD9E6854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07" y="2176681"/>
            <a:ext cx="7286999" cy="35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04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8B81-5C76-F4FD-38CB-D7CDEBD3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 Next-Generation Wireless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630FF-1817-ED4F-4DDF-3DF25B117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289233" cy="4329817"/>
          </a:xfrm>
        </p:spPr>
        <p:txBody>
          <a:bodyPr/>
          <a:lstStyle/>
          <a:p>
            <a:r>
              <a:rPr lang="en-US" dirty="0"/>
              <a:t>Massive MIMO systems in cellular base stations</a:t>
            </a:r>
          </a:p>
          <a:p>
            <a:pPr lvl="1"/>
            <a:r>
              <a:rPr lang="en-US" dirty="0"/>
              <a:t>100s – 1000s of antennas</a:t>
            </a:r>
          </a:p>
          <a:p>
            <a:pPr lvl="1"/>
            <a:r>
              <a:rPr lang="en-US" dirty="0"/>
              <a:t>Each antenna gets data at ~1 </a:t>
            </a:r>
            <a:r>
              <a:rPr lang="en-US" dirty="0" err="1"/>
              <a:t>Gsamp</a:t>
            </a:r>
            <a:r>
              <a:rPr lang="en-US" dirty="0"/>
              <a:t>/s</a:t>
            </a:r>
          </a:p>
          <a:p>
            <a:r>
              <a:rPr lang="en-US" dirty="0"/>
              <a:t>Data rate and processing is overwhelming</a:t>
            </a:r>
          </a:p>
          <a:p>
            <a:r>
              <a:rPr lang="en-US" dirty="0"/>
              <a:t>Very low-rate quantization has been key</a:t>
            </a:r>
          </a:p>
          <a:p>
            <a:pPr lvl="1"/>
            <a:r>
              <a:rPr lang="en-US" dirty="0"/>
              <a:t>2- 4 bits per antenna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F8E79-8769-1D4C-092E-F70783DD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EFC9D-B62E-8C5B-96A6-9292F5FC9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361" y="1426884"/>
            <a:ext cx="3876866" cy="29136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4AF6FE-6387-E444-704A-59DFC14BB3D4}"/>
                  </a:ext>
                </a:extLst>
              </p:cNvPr>
              <p:cNvSpPr txBox="1"/>
              <p:nvPr/>
            </p:nvSpPr>
            <p:spPr>
              <a:xfrm>
                <a:off x="7751625" y="4511552"/>
                <a:ext cx="334309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Uplink performance vs number of</a:t>
                </a:r>
                <a:br>
                  <a:rPr lang="en-US" dirty="0"/>
                </a:br>
                <a:r>
                  <a:rPr lang="en-US" dirty="0"/>
                  <a:t>quantization levels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4AF6FE-6387-E444-704A-59DFC14BB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625" y="4511552"/>
                <a:ext cx="3343095" cy="646331"/>
              </a:xfrm>
              <a:prstGeom prst="rect">
                <a:avLst/>
              </a:prstGeom>
              <a:blipFill>
                <a:blip r:embed="rId3"/>
                <a:stretch>
                  <a:fillRect l="-1642" t="-4717" r="-73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BA5B3DF-554D-800D-F8A9-FB0439A03D74}"/>
              </a:ext>
            </a:extLst>
          </p:cNvPr>
          <p:cNvSpPr txBox="1"/>
          <p:nvPr/>
        </p:nvSpPr>
        <p:spPr>
          <a:xfrm>
            <a:off x="1183005" y="4834717"/>
            <a:ext cx="6096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Jacobsson, S.,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Durisi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Coldrey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Gustavsson, U., &amp; Studer, C. (2017). Throughput analysis of massive MIMO uplink with low-resolution ADCs.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Wireless Communications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16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(6), 4038-4051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1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441F2-BF89-0CCD-4044-51F41F6A5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Integers vs. Floating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30E49-A159-1507-4FB6-5FF8AEC02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</a:t>
            </a:r>
            <a:r>
              <a:rPr lang="en-US" sz="2400" dirty="0">
                <a:solidFill>
                  <a:schemeClr val="accent1"/>
                </a:solidFill>
              </a:rPr>
              <a:t>ntegers</a:t>
            </a:r>
            <a:r>
              <a:rPr lang="en-US" sz="2400" dirty="0"/>
              <a:t>:</a:t>
            </a:r>
          </a:p>
          <a:p>
            <a:pPr lvl="1"/>
            <a:r>
              <a:rPr lang="en-US" sz="2200" dirty="0"/>
              <a:t>Pro:  Easy arithmetic.  No extra bits for exponent</a:t>
            </a:r>
          </a:p>
          <a:p>
            <a:pPr lvl="1"/>
            <a:r>
              <a:rPr lang="en-US" sz="2200" dirty="0"/>
              <a:t>Cons:  Do not natively handle fractional components.</a:t>
            </a:r>
          </a:p>
          <a:p>
            <a:pPr lvl="1"/>
            <a:r>
              <a:rPr lang="en-US" sz="2200" dirty="0"/>
              <a:t>Cons: Limited dynamic range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Floating point:</a:t>
            </a:r>
          </a:p>
          <a:p>
            <a:pPr lvl="1"/>
            <a:r>
              <a:rPr lang="en-US" sz="2200" dirty="0"/>
              <a:t>Pro:  Large dynamic range, handles fractional components</a:t>
            </a:r>
          </a:p>
          <a:p>
            <a:pPr lvl="1"/>
            <a:r>
              <a:rPr lang="en-US" sz="2200" dirty="0"/>
              <a:t>Cons:  Arithmetic is harder, some loss of precision to store exponent</a:t>
            </a:r>
          </a:p>
          <a:p>
            <a:r>
              <a:rPr lang="en-US" sz="2400" dirty="0"/>
              <a:t>Is there a way to handle fractions without increased computation overhead?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F5D3F-4FF9-D5FA-91F2-B69E5B483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429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0664-FE95-3763-0E4C-9A858481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A06F56-7C9B-EF52-7879-E95785E68D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Floating point</a:t>
                </a:r>
                <a:r>
                  <a:rPr lang="en-US" sz="2400" dirty="0"/>
                  <a:t>:  use a </a:t>
                </a:r>
                <a:r>
                  <a:rPr lang="en-US" sz="2400" dirty="0">
                    <a:solidFill>
                      <a:srgbClr val="00B050"/>
                    </a:solidFill>
                  </a:rPr>
                  <a:t>mantissa</a:t>
                </a:r>
                <a:r>
                  <a:rPr lang="en-US" sz="2400" dirty="0"/>
                  <a:t> and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</a:rPr>
                  <a:t>exponent</a:t>
                </a:r>
                <a:r>
                  <a:rPr lang="en-US" sz="2400" dirty="0"/>
                  <a:t>:</a:t>
                </a:r>
                <a:br>
                  <a:rPr lang="en-US" sz="240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1"/>
                <a:r>
                  <a:rPr lang="en-US" sz="2200" dirty="0"/>
                  <a:t>Both mantissa and exponent are variables</a:t>
                </a:r>
              </a:p>
              <a:p>
                <a:pPr lvl="1"/>
                <a:r>
                  <a:rPr lang="en-US" sz="2200" dirty="0"/>
                  <a:t>Gives large dynamic range, but makes arithmetic more complex</a:t>
                </a:r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Fixed point</a:t>
                </a:r>
                <a:r>
                  <a:rPr lang="en-US" sz="2400" dirty="0"/>
                  <a:t>:  Key idea</a:t>
                </a:r>
                <a:r>
                  <a:rPr lang="en-US" sz="2200" dirty="0"/>
                  <a:t>:  Fix the exponent</a:t>
                </a:r>
                <a:br>
                  <a:rPr lang="en-US" sz="2200" dirty="0"/>
                </a:br>
                <a:br>
                  <a:rPr lang="en-US" sz="2200" dirty="0"/>
                </a:b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is a standard integer 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bits</a:t>
                </a:r>
              </a:p>
              <a:p>
                <a:pPr lvl="1"/>
                <a:r>
                  <a:rPr lang="en-US" sz="2000" dirty="0"/>
                  <a:t>Scale factor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 is </a:t>
                </a:r>
                <a:r>
                  <a:rPr lang="en-US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fixed</a:t>
                </a:r>
                <a:r>
                  <a:rPr lang="en-US" sz="2000" dirty="0"/>
                  <a:t>, not variable.  Does not need to be stored or manipulated</a:t>
                </a:r>
              </a:p>
              <a:p>
                <a:pPr lvl="1"/>
                <a:r>
                  <a:rPr lang="en-US" sz="2000" dirty="0"/>
                  <a:t>Allows fractional values.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A06F56-7C9B-EF52-7879-E95785E68D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C6A20-B63D-02E5-3598-B49BB2BA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178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2E6FE-3249-FBB7-3CE1-D3BAF2A3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 Q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AC004-21C7-FA85-3B17-7CA9F679A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𝑈𝑄𝑚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:  Standard fixed-point representation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:  number of integer bits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: number of fractional bits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= signed values,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𝑈𝑄𝑚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: unsigned values</a:t>
                </a:r>
              </a:p>
              <a:p>
                <a:r>
                  <a:rPr lang="en-US" sz="2400" dirty="0"/>
                  <a:t>Each element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is simply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integer,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200" dirty="0"/>
                  <a:t> is called the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integer representation</a:t>
                </a:r>
              </a:p>
              <a:p>
                <a:r>
                  <a:rPr lang="en-US" sz="2400" dirty="0"/>
                  <a:t>Corresponds to a real-valued number:</a:t>
                </a:r>
                <a:br>
                  <a:rPr lang="en-US" sz="240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𝑓𝑙𝑜𝑎𝑡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AC004-21C7-FA85-3B17-7CA9F679A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AEE93-F2B6-0F67-C027-EC6146EC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70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88AE0-668F-0725-4BAB-C95507771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EC6D5D-F7C7-C49A-CB23-0960D5A48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060041" cy="4329817"/>
              </a:xfrm>
            </p:spPr>
            <p:txBody>
              <a:bodyPr/>
              <a:lstStyle/>
              <a:p>
                <a:r>
                  <a:rPr lang="en-US" dirty="0"/>
                  <a:t>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Find closest approximation with: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varies</a:t>
                </a:r>
              </a:p>
              <a:p>
                <a:r>
                  <a:rPr lang="en-US" dirty="0"/>
                  <a:t>Table shows: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value (</a:t>
                </a:r>
                <a:r>
                  <a:rPr lang="en-US" dirty="0" err="1"/>
                  <a:t>qbits</a:t>
                </a:r>
                <a:r>
                  <a:rPr lang="en-US" dirty="0"/>
                  <a:t>):  integer representation</a:t>
                </a:r>
              </a:p>
              <a:p>
                <a:pPr lvl="1"/>
                <a:r>
                  <a:rPr lang="en-US" dirty="0"/>
                  <a:t>Floating point value: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see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increases:</a:t>
                </a:r>
              </a:p>
              <a:p>
                <a:pPr lvl="1"/>
                <a:r>
                  <a:rPr lang="en-US" dirty="0"/>
                  <a:t>More accurate representation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EC6D5D-F7C7-C49A-CB23-0960D5A48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060041" cy="4329817"/>
              </a:xfrm>
              <a:blipFill>
                <a:blip r:embed="rId2"/>
                <a:stretch>
                  <a:fillRect l="-289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273FD-92F8-1EE8-989E-7C26A204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CCB27-E6F6-DC0F-E572-A91685C50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218" y="2225382"/>
            <a:ext cx="4481029" cy="270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28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258DB-A764-B50A-FFA8-1CB0B893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66D4B4-FACC-5AED-F3BE-D1D3FAF996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𝑈𝑄𝑚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a:fld id="{825F15A7-03F4-43D7-82C5-3E23DA2F108C}" type="mathplaceholder">
                      <a:rPr lang="en-US" i="1" smtClean="0">
                        <a:latin typeface="Cambria Math" panose="02040503050406030204" pitchFamily="18" charset="0"/>
                      </a:rPr>
                      <a:t>Type equation here.</a:t>
                    </a:fld>
                  </m:oMath>
                </a14:m>
                <a:endParaRPr lang="en-US" dirty="0"/>
              </a:p>
              <a:p>
                <a:r>
                  <a:rPr lang="en-US" dirty="0"/>
                  <a:t>Total number of bits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Range: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𝑈𝑄𝑚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Resolution:  Minimum positive number: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Dynamic range: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 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bits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bits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66D4B4-FACC-5AED-F3BE-D1D3FAF996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E125-6F38-CD42-34F8-4CADC934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409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CF86-8814-2AAC-91BF-230F55A13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218F9-7AD1-6930-F0B0-C691D39030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bit representations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they are the same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for now</a:t>
                </a:r>
              </a:p>
              <a:p>
                <a:r>
                  <a:rPr lang="en-US" dirty="0"/>
                  <a:t>Addition: 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Addition of numeric values = Addition of the integer representations</a:t>
                </a:r>
              </a:p>
              <a:p>
                <a:r>
                  <a:rPr lang="en-US" dirty="0"/>
                  <a:t>Multiplication: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Multiplication of the numerical values = multiplication of integer values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overflow rules as integers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218F9-7AD1-6930-F0B0-C691D39030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3D064-20AA-31C4-B649-966F7ECE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06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C5E16-653C-AF3A-B5BE-20A61996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7FBDC-3FCC-1C07-0F46-93199F09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8DB43-3451-B760-4324-01CBC04C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23939"/>
            <a:ext cx="10162622" cy="33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334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8BD9F-E31C-E26C-51D1-C2CDE381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27174-1834-9BF4-955C-86486CEC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7C39E-BCC8-332D-48C8-5CE96491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92" y="1542794"/>
            <a:ext cx="9451615" cy="424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5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93E2-DEC7-DB64-8029-A30C9162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D2DD4-271B-FA8E-3620-1EF0896465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in the bit representation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  </a:t>
                </a:r>
              </a:p>
              <a:p>
                <a:r>
                  <a:rPr lang="en-US" dirty="0"/>
                  <a:t>We want to convert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i="1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</m:sSup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Implementable with left shift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or right shift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≥0, </m:t>
                    </m:r>
                  </m:oMath>
                </a14:m>
                <a:r>
                  <a:rPr lang="en-US" dirty="0"/>
                  <a:t> will overflow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Overflow can only occur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Why?  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overflow</a:t>
                </a:r>
              </a:p>
              <a:p>
                <a:r>
                  <a:rPr lang="en-US" dirty="0"/>
                  <a:t>However 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may change precision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D2DD4-271B-FA8E-3620-1EF089646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86E8F-0DEB-EE9D-DDE9-4001DB3F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0484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4F45-2868-5A3C-ADB5-985F021A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6C84941F-08EE-939F-2553-51843D495F1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8307260"/>
                  </p:ext>
                </p:extLst>
              </p:nvPr>
            </p:nvGraphicFramePr>
            <p:xfrm>
              <a:off x="1096963" y="1539875"/>
              <a:ext cx="10058400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4600">
                      <a:extLst>
                        <a:ext uri="{9D8B030D-6E8A-4147-A177-3AD203B41FA5}">
                          <a16:colId xmlns:a16="http://schemas.microsoft.com/office/drawing/2014/main" val="1266401732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3815022924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31080703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8541391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i="0" dirty="0">
                              <a:latin typeface="+mn-lt"/>
                            </a:rPr>
                            <a:t>32-bit integer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𝟑𝟐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32-bit floating point</a:t>
                          </a:r>
                          <a:br>
                            <a:rPr lang="en-US" sz="2400" dirty="0"/>
                          </a:br>
                          <a:r>
                            <a:rPr lang="en-US" sz="2400" dirty="0"/>
                            <a:t>FP32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2400" b="1" i="0" dirty="0" smtClean="0">
                                  <a:latin typeface="+mn-lt"/>
                                </a:rPr>
                                <m:t>32−</m:t>
                              </m:r>
                              <m:r>
                                <m:rPr>
                                  <m:nor/>
                                </m:rPr>
                                <a:rPr lang="en-US" sz="2400" b="1" i="0" dirty="0" smtClean="0">
                                  <a:latin typeface="+mn-lt"/>
                                </a:rPr>
                                <m:t>bit</m:t>
                              </m:r>
                              <m:r>
                                <m:rPr>
                                  <m:nor/>
                                </m:rPr>
                                <a:rPr lang="en-US" sz="2400" b="1" i="0" dirty="0" smtClean="0">
                                  <a:latin typeface="+mn-lt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1" i="0" dirty="0" smtClean="0">
                                  <a:latin typeface="+mn-lt"/>
                                </a:rPr>
                                <m:t>fixed</m:t>
                              </m:r>
                              <m:r>
                                <m:rPr>
                                  <m:nor/>
                                </m:rPr>
                                <a:rPr lang="en-US" sz="2400" b="1" i="0" dirty="0" smtClean="0">
                                  <a:latin typeface="+mn-lt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1" i="0" dirty="0" smtClean="0">
                                  <a:latin typeface="+mn-lt"/>
                                </a:rPr>
                                <m:t>point</m:t>
                              </m:r>
                            </m:oMath>
                          </a14:m>
                          <a:r>
                            <a:rPr lang="en-US" sz="2400" b="1" i="1" dirty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𝑸𝒎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br>
                            <a:rPr lang="en-US" sz="2400" dirty="0"/>
                          </a:b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𝟑𝟐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49686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Easy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Moderately hard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Easy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5432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Can handle fractional values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72042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Dynamic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Low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6266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6C84941F-08EE-939F-2553-51843D495F1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78307260"/>
                  </p:ext>
                </p:extLst>
              </p:nvPr>
            </p:nvGraphicFramePr>
            <p:xfrm>
              <a:off x="1096963" y="1539875"/>
              <a:ext cx="10058400" cy="2926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4600">
                      <a:extLst>
                        <a:ext uri="{9D8B030D-6E8A-4147-A177-3AD203B41FA5}">
                          <a16:colId xmlns:a16="http://schemas.microsoft.com/office/drawing/2014/main" val="1266401732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3815022924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31080703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854139139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Property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42" t="-3590" r="-200969" b="-15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32-bit floating point</a:t>
                          </a:r>
                          <a:br>
                            <a:rPr lang="en-US" sz="2400" dirty="0"/>
                          </a:br>
                          <a:r>
                            <a:rPr lang="en-US" sz="2400" dirty="0"/>
                            <a:t>FP32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590" r="-1211" b="-15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49686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Easy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Moderately hard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Easy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543254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Can handle fractional values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720421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Dynamic 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High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Low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62660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45C54-ECE2-53DB-1205-5DA2BC0B7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71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3972-E38B-A6CD-F3D3-3BD245355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Research at NYU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BAE72-9D6C-7DB2-6532-5CF2F7369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 techniques at the forefront for learning new compression</a:t>
            </a:r>
          </a:p>
          <a:p>
            <a:r>
              <a:rPr lang="en-US" dirty="0"/>
              <a:t>NYU has several leading researchers in the area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1C8B6-3012-C9DC-A50F-18604FC5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3DD78-A3D6-4655-A308-27D2FA079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47" y="2603164"/>
            <a:ext cx="3473144" cy="2962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D2BC6-463B-59DE-FE73-09484213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739" y="3292421"/>
            <a:ext cx="3491809" cy="2353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302257-4090-3B7A-A060-F151901DF90D}"/>
              </a:ext>
            </a:extLst>
          </p:cNvPr>
          <p:cNvSpPr txBox="1"/>
          <p:nvPr/>
        </p:nvSpPr>
        <p:spPr>
          <a:xfrm>
            <a:off x="8266235" y="1487936"/>
            <a:ext cx="34731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Ballé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Laparra, V., &amp; Simoncelli, E. P. (2016). End-to-end optimized image compression. 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arXiv:1611.01704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166302-C215-BD63-B971-ACC1A8307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04" y="2685060"/>
            <a:ext cx="2633663" cy="263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0E9FFF-BE76-509E-C5FC-B94345422A3A}"/>
              </a:ext>
            </a:extLst>
          </p:cNvPr>
          <p:cNvSpPr txBox="1"/>
          <p:nvPr/>
        </p:nvSpPr>
        <p:spPr>
          <a:xfrm>
            <a:off x="1097280" y="5407431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Jona Balle, NYU</a:t>
            </a:r>
          </a:p>
        </p:txBody>
      </p:sp>
    </p:spTree>
    <p:extLst>
      <p:ext uri="{BB962C8B-B14F-4D97-AF65-F5344CB8AC3E}">
        <p14:creationId xmlns:p14="http://schemas.microsoft.com/office/powerpoint/2010/main" val="2032254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83895-C23B-9D27-C828-AB5E04565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2E89-BC96-9996-72AE-05A941E2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0926F-5833-86BC-819B-C164AA23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Integers, Truncation, and Overflows</a:t>
            </a:r>
          </a:p>
          <a:p>
            <a:r>
              <a:rPr lang="en-US" sz="2400" dirty="0"/>
              <a:t>Floating Point Numbers</a:t>
            </a:r>
          </a:p>
          <a:p>
            <a:r>
              <a:rPr lang="en-US" sz="2400" dirty="0"/>
              <a:t>Fixed Point Numbers</a:t>
            </a:r>
          </a:p>
          <a:p>
            <a:r>
              <a:rPr lang="en-US" sz="2400" dirty="0"/>
              <a:t>Optimal Scaling of </a:t>
            </a:r>
            <a:r>
              <a:rPr lang="en-US" sz="2400" dirty="0" err="1"/>
              <a:t>FixP</a:t>
            </a:r>
            <a:r>
              <a:rPr lang="en-US" sz="2400" dirty="0"/>
              <a:t> Numbers</a:t>
            </a:r>
          </a:p>
          <a:p>
            <a:r>
              <a:rPr lang="en-US" sz="2400" dirty="0"/>
              <a:t>Converting Floating Point Algorithms to Fixed Point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29DCB-3BD7-8A32-08C7-85A654BD8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C820A4F-BE0B-5780-6B4F-FEF65AA010C0}"/>
              </a:ext>
            </a:extLst>
          </p:cNvPr>
          <p:cNvSpPr/>
          <p:nvPr/>
        </p:nvSpPr>
        <p:spPr>
          <a:xfrm>
            <a:off x="357366" y="2944368"/>
            <a:ext cx="938784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66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C039E-858A-0428-71C6-AFE4F36B1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the Precision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3DBE7A-0C05-49E4-68E6-8BE1BCE304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have a real-valued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Want to represent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 do we select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Total 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determined by storage and complexity</a:t>
                </a:r>
              </a:p>
              <a:p>
                <a:r>
                  <a:rPr lang="en-US" dirty="0"/>
                  <a:t>For a fixed 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we can vary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we select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3DBE7A-0C05-49E4-68E6-8BE1BCE304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2A2F6-4305-A332-8A10-E1D72FA7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616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967-5A1B-7DE4-4FD1-74A5DB3D1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6CDC66-FBAE-008B-794F-2BC7148595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variable to quantize</a:t>
                </a:r>
              </a:p>
              <a:p>
                <a:r>
                  <a:rPr lang="en-US" dirty="0"/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as a random variable</a:t>
                </a:r>
              </a:p>
              <a:p>
                <a:pPr lvl="1"/>
                <a:r>
                  <a:rPr lang="en-US" dirty="0"/>
                  <a:t>The HW will see different values over time</a:t>
                </a:r>
              </a:p>
              <a:p>
                <a:r>
                  <a:rPr lang="en-US" dirty="0"/>
                  <a:t>Example to right: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Blue = PDF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Fixed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 total </a:t>
                </a:r>
                <a:r>
                  <a:rPr lang="en-US" dirty="0" err="1"/>
                  <a:t>bitwidth</a:t>
                </a:r>
                <a:endParaRPr lang="en-US" dirty="0"/>
              </a:p>
              <a:p>
                <a:pPr lvl="1"/>
                <a:r>
                  <a:rPr lang="en-US" dirty="0"/>
                  <a:t>Red lines = </a:t>
                </a:r>
                <a:r>
                  <a:rPr lang="en-US" dirty="0" err="1"/>
                  <a:t>Qunatization</a:t>
                </a:r>
                <a:r>
                  <a:rPr lang="en-US" dirty="0"/>
                  <a:t> bins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Selecting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Tradeoff of overflow and precision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6CDC66-FBAE-008B-794F-2BC7148595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1C7D3-FAF1-B478-0D24-A38FC5C59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3553A-AB99-DA5E-C08D-4E0AB94F0B42}"/>
              </a:ext>
            </a:extLst>
          </p:cNvPr>
          <p:cNvSpPr txBox="1"/>
          <p:nvPr/>
        </p:nvSpPr>
        <p:spPr>
          <a:xfrm>
            <a:off x="6045200" y="5146618"/>
            <a:ext cx="1838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Minimal overflow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Low precision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2B6D4-932C-1287-3AAB-BC01B3810040}"/>
              </a:ext>
            </a:extLst>
          </p:cNvPr>
          <p:cNvSpPr txBox="1"/>
          <p:nvPr/>
        </p:nvSpPr>
        <p:spPr>
          <a:xfrm>
            <a:off x="10004809" y="5211096"/>
            <a:ext cx="1516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 overflow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High precision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02B2FD-D81D-2113-E519-0BDD391B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30" y="1065051"/>
            <a:ext cx="4702810" cy="343217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7601AD-6224-A315-FFF7-B785B2658166}"/>
              </a:ext>
            </a:extLst>
          </p:cNvPr>
          <p:cNvSpPr/>
          <p:nvPr/>
        </p:nvSpPr>
        <p:spPr>
          <a:xfrm>
            <a:off x="11098562" y="4810633"/>
            <a:ext cx="844550" cy="4163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5EA5B1-4871-FB57-6BE4-9770FC069A28}"/>
              </a:ext>
            </a:extLst>
          </p:cNvPr>
          <p:cNvSpPr txBox="1"/>
          <p:nvPr/>
        </p:nvSpPr>
        <p:spPr>
          <a:xfrm>
            <a:off x="5176014" y="4079324"/>
            <a:ext cx="124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More 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integer bits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531EDE3-918F-B815-656D-A6CA2BC0863A}"/>
              </a:ext>
            </a:extLst>
          </p:cNvPr>
          <p:cNvSpPr/>
          <p:nvPr/>
        </p:nvSpPr>
        <p:spPr>
          <a:xfrm rot="10800000">
            <a:off x="5504418" y="4727209"/>
            <a:ext cx="844550" cy="4163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BD49D7-295C-3144-8F93-7E489D522CCC}"/>
              </a:ext>
            </a:extLst>
          </p:cNvPr>
          <p:cNvSpPr txBox="1"/>
          <p:nvPr/>
        </p:nvSpPr>
        <p:spPr>
          <a:xfrm>
            <a:off x="10785667" y="4237449"/>
            <a:ext cx="1470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More 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fractional bits</a:t>
            </a:r>
          </a:p>
        </p:txBody>
      </p:sp>
    </p:spTree>
    <p:extLst>
      <p:ext uri="{BB962C8B-B14F-4D97-AF65-F5344CB8AC3E}">
        <p14:creationId xmlns:p14="http://schemas.microsoft.com/office/powerpoint/2010/main" val="2758030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92A10-EFAB-01CF-F930-7D7D2D6D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Encoding, Representation, and Decoding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FCD8D-9A0D-2254-9612-9E61E0E2D2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7590" y="3639327"/>
                <a:ext cx="10116820" cy="1970194"/>
              </a:xfrm>
            </p:spPr>
            <p:txBody>
              <a:bodyPr/>
              <a:lstStyle/>
              <a:p>
                <a:r>
                  <a:rPr lang="en-US" dirty="0"/>
                  <a:t>Analyze any number class with three components:  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Encode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representation</a:t>
                </a:r>
                <a:r>
                  <a:rPr lang="en-US" dirty="0"/>
                  <a:t>,  </a:t>
                </a:r>
                <a:r>
                  <a:rPr lang="en-US" dirty="0">
                    <a:solidFill>
                      <a:srgbClr val="00B050"/>
                    </a:solidFill>
                  </a:rPr>
                  <a:t>decoding</a:t>
                </a:r>
              </a:p>
              <a:p>
                <a:r>
                  <a:rPr lang="en-US" dirty="0"/>
                  <a:t>For fixed-point, we use the notation: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:  Encodes a real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an integer representation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: Decodes an integer representation back to a real number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FCD8D-9A0D-2254-9612-9E61E0E2D2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7590" y="3639327"/>
                <a:ext cx="10116820" cy="1970194"/>
              </a:xfrm>
              <a:blipFill>
                <a:blip r:embed="rId2"/>
                <a:stretch>
                  <a:fillRect l="-1446" t="-3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DA3EC-D162-BEC3-2671-1AFC673F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2684F2-2AEB-A166-5025-C4CBB33A956C}"/>
                  </a:ext>
                </a:extLst>
              </p:cNvPr>
              <p:cNvSpPr txBox="1"/>
              <p:nvPr/>
            </p:nvSpPr>
            <p:spPr>
              <a:xfrm>
                <a:off x="2858963" y="238504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2684F2-2AEB-A166-5025-C4CBB33A9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963" y="2385040"/>
                <a:ext cx="3679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00DDDDB-2902-4F3F-0153-DF2B6849DFCE}"/>
              </a:ext>
            </a:extLst>
          </p:cNvPr>
          <p:cNvSpPr/>
          <p:nvPr/>
        </p:nvSpPr>
        <p:spPr>
          <a:xfrm>
            <a:off x="3930015" y="2092888"/>
            <a:ext cx="615950" cy="91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E6BA4-2540-1CBB-CB92-F16F670D95D5}"/>
              </a:ext>
            </a:extLst>
          </p:cNvPr>
          <p:cNvSpPr txBox="1"/>
          <p:nvPr/>
        </p:nvSpPr>
        <p:spPr>
          <a:xfrm>
            <a:off x="2004874" y="2227353"/>
            <a:ext cx="686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</a:t>
            </a:r>
            <a:br>
              <a:rPr lang="en-US" dirty="0"/>
            </a:br>
            <a:r>
              <a:rPr lang="en-US" dirty="0"/>
              <a:t>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B5577-C11A-6EA7-72A0-9C999E44EC84}"/>
              </a:ext>
            </a:extLst>
          </p:cNvPr>
          <p:cNvSpPr txBox="1"/>
          <p:nvPr/>
        </p:nvSpPr>
        <p:spPr>
          <a:xfrm>
            <a:off x="6437565" y="1610401"/>
            <a:ext cx="89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717B16-A3DD-0CA0-E9C6-F0A31CC00563}"/>
              </a:ext>
            </a:extLst>
          </p:cNvPr>
          <p:cNvSpPr/>
          <p:nvPr/>
        </p:nvSpPr>
        <p:spPr>
          <a:xfrm>
            <a:off x="6578431" y="2092888"/>
            <a:ext cx="615950" cy="914400"/>
          </a:xfrm>
          <a:prstGeom prst="roundRect">
            <a:avLst/>
          </a:prstGeom>
          <a:solidFill>
            <a:srgbClr val="E0F8E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B5A867-1432-93AA-09EB-A09A6920D175}"/>
              </a:ext>
            </a:extLst>
          </p:cNvPr>
          <p:cNvSpPr txBox="1"/>
          <p:nvPr/>
        </p:nvSpPr>
        <p:spPr>
          <a:xfrm>
            <a:off x="3816654" y="1603148"/>
            <a:ext cx="87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Encode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2A483-C6E5-9477-6511-602F5F0B1131}"/>
              </a:ext>
            </a:extLst>
          </p:cNvPr>
          <p:cNvSpPr txBox="1"/>
          <p:nvPr/>
        </p:nvSpPr>
        <p:spPr>
          <a:xfrm>
            <a:off x="8478948" y="2092887"/>
            <a:ext cx="1156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Quantized</a:t>
            </a:r>
          </a:p>
          <a:p>
            <a:r>
              <a:rPr lang="en-US" dirty="0"/>
              <a:t>Real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A95E78-C48B-382B-5FAF-AE17530E98C8}"/>
                  </a:ext>
                </a:extLst>
              </p:cNvPr>
              <p:cNvSpPr txBox="1"/>
              <p:nvPr/>
            </p:nvSpPr>
            <p:spPr>
              <a:xfrm>
                <a:off x="7993041" y="230657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A95E78-C48B-382B-5FAF-AE17530E9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041" y="2306575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 t="-6557" r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BF4D5C3-4FC3-6431-BF74-DDD52221E3D7}"/>
              </a:ext>
            </a:extLst>
          </p:cNvPr>
          <p:cNvSpPr/>
          <p:nvPr/>
        </p:nvSpPr>
        <p:spPr>
          <a:xfrm>
            <a:off x="5379213" y="2092888"/>
            <a:ext cx="345129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D71223-847E-C088-38A4-7B7561C1A44F}"/>
              </a:ext>
            </a:extLst>
          </p:cNvPr>
          <p:cNvSpPr txBox="1"/>
          <p:nvPr/>
        </p:nvSpPr>
        <p:spPr>
          <a:xfrm>
            <a:off x="4743543" y="1610401"/>
            <a:ext cx="161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Representation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4B30AF-7D9D-9EEF-0A4F-08BD9E39908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312271" y="2550088"/>
            <a:ext cx="617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1B5F32-84A6-9D41-5F49-1E4A1E2008A7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4545965" y="2550088"/>
            <a:ext cx="833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4D51E2-6891-E60B-805E-337E15AB2A91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5724342" y="2550088"/>
            <a:ext cx="8540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00DAFE-5FBB-486D-887D-3234ACD9760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194381" y="2550088"/>
            <a:ext cx="6686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C9868B-7EAD-AAF2-DC95-C104ECBD86D8}"/>
                  </a:ext>
                </a:extLst>
              </p:cNvPr>
              <p:cNvSpPr txBox="1"/>
              <p:nvPr/>
            </p:nvSpPr>
            <p:spPr>
              <a:xfrm>
                <a:off x="5367784" y="301834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C9868B-7EAD-AAF2-DC95-C104ECBD8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784" y="301834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1030E1A-437C-473F-7EBA-802EC71D4568}"/>
                  </a:ext>
                </a:extLst>
              </p:cNvPr>
              <p:cNvSpPr txBox="1"/>
              <p:nvPr/>
            </p:nvSpPr>
            <p:spPr>
              <a:xfrm>
                <a:off x="3439921" y="3052168"/>
                <a:ext cx="1346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1030E1A-437C-473F-7EBA-802EC71D4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921" y="3052168"/>
                <a:ext cx="1346779" cy="369332"/>
              </a:xfrm>
              <a:prstGeom prst="rect">
                <a:avLst/>
              </a:prstGeom>
              <a:blipFill>
                <a:blip r:embed="rId6"/>
                <a:stretch>
                  <a:fillRect l="-3620" t="-10000" r="-90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33902C-EE7A-FDC4-FBCC-43B28E0A16C2}"/>
                  </a:ext>
                </a:extLst>
              </p:cNvPr>
              <p:cNvSpPr txBox="1"/>
              <p:nvPr/>
            </p:nvSpPr>
            <p:spPr>
              <a:xfrm>
                <a:off x="6360011" y="3049770"/>
                <a:ext cx="1088696" cy="378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33902C-EE7A-FDC4-FBCC-43B28E0A1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011" y="3049770"/>
                <a:ext cx="1088696" cy="378630"/>
              </a:xfrm>
              <a:prstGeom prst="rect">
                <a:avLst/>
              </a:prstGeom>
              <a:blipFill>
                <a:blip r:embed="rId7"/>
                <a:stretch>
                  <a:fillRect l="-1117" t="-1613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860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FBD9-3E37-4462-BF82-DAABB49F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7CA1DD-185A-0F20-656F-7747664152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8958" y="1547444"/>
                <a:ext cx="7673922" cy="432981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some encoding and decoding: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Suppose that real value can be modeled probabilistically</a:t>
                </a:r>
              </a:p>
              <a:p>
                <a:pPr lvl="1"/>
                <a:r>
                  <a:rPr lang="en-US" dirty="0"/>
                  <a:t>Has a probability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we can measure the  mean squared error: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Measures the average error</a:t>
                </a:r>
              </a:p>
              <a:p>
                <a:pPr lvl="1"/>
                <a:r>
                  <a:rPr lang="en-US" dirty="0"/>
                  <a:t>Includes error to both precision and overflow</a:t>
                </a:r>
              </a:p>
              <a:p>
                <a:r>
                  <a:rPr lang="en-US" dirty="0"/>
                  <a:t>We can then select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 minimize MSE</a:t>
                </a:r>
              </a:p>
              <a:p>
                <a:r>
                  <a:rPr lang="en-US" dirty="0"/>
                  <a:t>Assumes we have a PDF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we know what values we are expecting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7CA1DD-185A-0F20-656F-774766415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8958" y="1547444"/>
                <a:ext cx="7673922" cy="4329817"/>
              </a:xfrm>
              <a:blipFill>
                <a:blip r:embed="rId2"/>
                <a:stretch>
                  <a:fillRect l="-1747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44B19-0D21-29FE-4CBE-EB95FD77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A679D5-CA42-F701-30B6-F60F230B25B4}"/>
                  </a:ext>
                </a:extLst>
              </p:cNvPr>
              <p:cNvSpPr txBox="1"/>
              <p:nvPr/>
            </p:nvSpPr>
            <p:spPr>
              <a:xfrm>
                <a:off x="8454894" y="257467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A679D5-CA42-F701-30B6-F60F230B2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894" y="2574671"/>
                <a:ext cx="3679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28CC76-6E8F-6E6C-E10E-53085A9A6B0F}"/>
              </a:ext>
            </a:extLst>
          </p:cNvPr>
          <p:cNvSpPr/>
          <p:nvPr/>
        </p:nvSpPr>
        <p:spPr>
          <a:xfrm>
            <a:off x="8895996" y="2514600"/>
            <a:ext cx="615950" cy="91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65E30B-4AAD-31C1-31F2-281B0471406D}"/>
              </a:ext>
            </a:extLst>
          </p:cNvPr>
          <p:cNvSpPr/>
          <p:nvPr/>
        </p:nvSpPr>
        <p:spPr>
          <a:xfrm>
            <a:off x="10658819" y="2514600"/>
            <a:ext cx="615950" cy="914400"/>
          </a:xfrm>
          <a:prstGeom prst="roundRect">
            <a:avLst/>
          </a:prstGeom>
          <a:solidFill>
            <a:srgbClr val="E0F8E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733FE0-DCED-A759-CA70-F097BD2D6B38}"/>
                  </a:ext>
                </a:extLst>
              </p:cNvPr>
              <p:cNvSpPr txBox="1"/>
              <p:nvPr/>
            </p:nvSpPr>
            <p:spPr>
              <a:xfrm>
                <a:off x="11503251" y="257467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733FE0-DCED-A759-CA70-F097BD2D6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3251" y="2574671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 t="-655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77BA76-BDEE-8E1E-7D37-742792FA3D90}"/>
              </a:ext>
            </a:extLst>
          </p:cNvPr>
          <p:cNvSpPr/>
          <p:nvPr/>
        </p:nvSpPr>
        <p:spPr>
          <a:xfrm>
            <a:off x="9872588" y="2514600"/>
            <a:ext cx="345129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141205-3757-9435-B83C-D25A70BC4AA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366875" y="2971800"/>
            <a:ext cx="529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E5F3ED-BD8B-6A45-B8C6-ABEEA52CB895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9511946" y="2971800"/>
            <a:ext cx="360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97875D-3CA0-53F6-7276-44CBF3D7C65C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10217717" y="2971800"/>
            <a:ext cx="441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697DB0-15B7-A7FF-0A54-7B9288BB3BC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1274769" y="2971800"/>
            <a:ext cx="41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C00A04-B1E5-B549-92A9-534F1FC388DA}"/>
                  </a:ext>
                </a:extLst>
              </p:cNvPr>
              <p:cNvSpPr txBox="1"/>
              <p:nvPr/>
            </p:nvSpPr>
            <p:spPr>
              <a:xfrm>
                <a:off x="9899479" y="334302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C00A04-B1E5-B549-92A9-534F1FC38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9479" y="334302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034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BADA18-D65F-2A9A-793C-F3B64681C6E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Optimal Selection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BADA18-D65F-2A9A-793C-F3B64681C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F2FAF-7274-B9BF-FC17-06BD16DD14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10400" y="1539277"/>
                <a:ext cx="4145280" cy="4329817"/>
              </a:xfrm>
            </p:spPr>
            <p:txBody>
              <a:bodyPr/>
              <a:lstStyle/>
              <a:p>
                <a:r>
                  <a:rPr lang="en-US" dirty="0"/>
                  <a:t>Example to the left: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we try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Initially MSE decreases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Higher precision</a:t>
                </a:r>
              </a:p>
              <a:p>
                <a:r>
                  <a:rPr lang="en-US" dirty="0"/>
                  <a:t>But then MSE increases</a:t>
                </a:r>
              </a:p>
              <a:p>
                <a:pPr lvl="1"/>
                <a:r>
                  <a:rPr lang="en-US" dirty="0"/>
                  <a:t>Overflow</a:t>
                </a:r>
              </a:p>
              <a:p>
                <a:r>
                  <a:rPr lang="en-US" dirty="0"/>
                  <a:t>Optimal value is a few bits below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F2FAF-7274-B9BF-FC17-06BD16DD1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10400" y="1539277"/>
                <a:ext cx="4145280" cy="4329817"/>
              </a:xfrm>
              <a:blipFill>
                <a:blip r:embed="rId3"/>
                <a:stretch>
                  <a:fillRect l="-3529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A7C2B-2777-4BF9-2055-8DC51C6C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BFB84-C0F9-68AA-34C9-4D038829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12" y="1600200"/>
            <a:ext cx="55054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922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C4006-5E82-D5B1-6230-8C9B03055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2C01-5ED8-F78B-1944-7F88DCFA4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B57E5-B009-E729-131E-266B7E72C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Integers, Truncation, and Overflows</a:t>
            </a:r>
          </a:p>
          <a:p>
            <a:r>
              <a:rPr lang="en-US" sz="2400" dirty="0"/>
              <a:t>Floating Point Numbers</a:t>
            </a:r>
          </a:p>
          <a:p>
            <a:r>
              <a:rPr lang="en-US" sz="2400" dirty="0"/>
              <a:t>Fixed Point Numbers</a:t>
            </a:r>
          </a:p>
          <a:p>
            <a:r>
              <a:rPr lang="en-US" sz="2400" dirty="0"/>
              <a:t>Optimal Scaling of Fix Point Numbers</a:t>
            </a:r>
          </a:p>
          <a:p>
            <a:r>
              <a:rPr lang="en-US" sz="2400" dirty="0"/>
              <a:t>Converting Floating Point Algorithms to Fixed Point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C6CAC-4B58-A770-D004-E12ED024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5CF7F47-1D91-3E6B-7DD6-E6B28DE0277F}"/>
              </a:ext>
            </a:extLst>
          </p:cNvPr>
          <p:cNvSpPr/>
          <p:nvPr/>
        </p:nvSpPr>
        <p:spPr>
          <a:xfrm>
            <a:off x="395240" y="3520964"/>
            <a:ext cx="938784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6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 numbers in various formats:  </a:t>
            </a:r>
            <a:r>
              <a:rPr lang="en-US" sz="2400" dirty="0">
                <a:solidFill>
                  <a:schemeClr val="accent1"/>
                </a:solidFill>
              </a:rPr>
              <a:t>Integers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</a:rPr>
              <a:t>floating point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</a:rPr>
              <a:t>fixed point</a:t>
            </a:r>
          </a:p>
          <a:p>
            <a:r>
              <a:rPr lang="en-US" sz="2400" dirty="0"/>
              <a:t>Implement arithmetic operations efficiently in these format</a:t>
            </a:r>
          </a:p>
          <a:p>
            <a:r>
              <a:rPr lang="en-US" sz="2400" dirty="0"/>
              <a:t>Identify cases for </a:t>
            </a:r>
            <a:r>
              <a:rPr lang="en-US" sz="2400" dirty="0">
                <a:solidFill>
                  <a:schemeClr val="accent1"/>
                </a:solidFill>
              </a:rPr>
              <a:t>overflow</a:t>
            </a:r>
          </a:p>
          <a:p>
            <a:r>
              <a:rPr lang="en-US" sz="2400" dirty="0"/>
              <a:t>Evaluate approximation errors via simulation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Optimally select </a:t>
            </a:r>
            <a:r>
              <a:rPr lang="en-US" sz="2400" dirty="0">
                <a:solidFill>
                  <a:schemeClr val="accent1"/>
                </a:solidFill>
              </a:rPr>
              <a:t>scaling factors </a:t>
            </a:r>
            <a:r>
              <a:rPr lang="en-US" sz="2400" dirty="0">
                <a:solidFill>
                  <a:schemeClr val="tx1"/>
                </a:solidFill>
              </a:rPr>
              <a:t>and parameters for the formats</a:t>
            </a:r>
          </a:p>
          <a:p>
            <a:r>
              <a:rPr lang="en-US" sz="2400" dirty="0"/>
              <a:t>Convert floating point algorithms to fixed point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553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FFF6B-8453-395D-C9DF-D39D49D3F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A98C3-C147-9B33-689D-5A5D264C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8E2E2-EBC5-C8DE-A7D7-0B0A40542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Integers, Truncation, and Overflows</a:t>
            </a:r>
          </a:p>
          <a:p>
            <a:r>
              <a:rPr lang="en-US" sz="2400" dirty="0"/>
              <a:t>Floating Point Numbers</a:t>
            </a:r>
          </a:p>
          <a:p>
            <a:r>
              <a:rPr lang="en-US" sz="2400" dirty="0"/>
              <a:t>Fixed Point Numbers</a:t>
            </a:r>
          </a:p>
          <a:p>
            <a:r>
              <a:rPr lang="en-US" sz="2400" dirty="0"/>
              <a:t>Optimal Scaling of </a:t>
            </a:r>
            <a:r>
              <a:rPr lang="en-US" sz="2400" dirty="0" err="1"/>
              <a:t>FixP</a:t>
            </a:r>
            <a:r>
              <a:rPr lang="en-US" sz="2400" dirty="0"/>
              <a:t> Numbers</a:t>
            </a:r>
          </a:p>
          <a:p>
            <a:r>
              <a:rPr lang="en-US" sz="2400" dirty="0"/>
              <a:t>Converting Floating Point Algorithms to Fixed Point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21FED-E321-4749-8167-3B80892DB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9FC670A-2850-C4F8-F818-E68FBC3C0972}"/>
              </a:ext>
            </a:extLst>
          </p:cNvPr>
          <p:cNvSpPr/>
          <p:nvPr/>
        </p:nvSpPr>
        <p:spPr>
          <a:xfrm>
            <a:off x="411472" y="1475738"/>
            <a:ext cx="938784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09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CDB80-7EB4-7CB0-ECA1-38641A28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B7205D-CAD9-1A0C-E30D-F920931882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We will use notation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:  Signed integer with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200" dirty="0"/>
                  <a:t> bits in two complement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:  Unsigned integer with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200" dirty="0"/>
                  <a:t> bits</a:t>
                </a:r>
              </a:p>
              <a:p>
                <a:r>
                  <a:rPr lang="en-US" sz="2400" dirty="0"/>
                  <a:t>Range: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⇒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sz="22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∈[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2200" dirty="0"/>
              </a:p>
              <a:p>
                <a:r>
                  <a:rPr lang="en-US" sz="2400" dirty="0"/>
                  <a:t>Example:</a:t>
                </a:r>
                <a:r>
                  <a:rPr lang="en-US" sz="2200" dirty="0"/>
                  <a:t>  With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=8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bits</a:t>
                </a:r>
              </a:p>
              <a:p>
                <a:pPr lvl="1"/>
                <a:r>
                  <a:rPr lang="en-US" sz="2200" dirty="0"/>
                  <a:t>Range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−128,127</m:t>
                        </m:r>
                      </m:e>
                    </m:d>
                  </m:oMath>
                </a14:m>
                <a:endParaRPr lang="en-US" sz="2200" b="0" dirty="0"/>
              </a:p>
              <a:p>
                <a:pPr lvl="1"/>
                <a:r>
                  <a:rPr lang="en-US" sz="2200" dirty="0"/>
                  <a:t>Range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=[0, 255)</m:t>
                    </m:r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B7205D-CAD9-1A0C-E30D-F920931882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7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F40E2-C040-4D92-0CB1-2D700210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9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581A6-02E8-0F7A-09AA-4D0F925A2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554987-A690-A9E1-D222-36507DEE0D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605088"/>
                <a:ext cx="9946957" cy="326400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Occurs when a variable is assigned a value out of range</a:t>
                </a:r>
              </a:p>
              <a:p>
                <a:r>
                  <a:rPr lang="en-US" sz="2400" dirty="0"/>
                  <a:t>In above code we need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∈[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is outside this range,  </a:t>
                </a:r>
                <a:r>
                  <a:rPr lang="en-US" sz="2400" dirty="0" err="1"/>
                  <a:t>SystemVerilog</a:t>
                </a:r>
                <a:r>
                  <a:rPr lang="en-US" sz="2400" dirty="0"/>
                  <a:t> will </a:t>
                </a:r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truncate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2000" dirty="0"/>
                  <a:t>Take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LSBs 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Sign extend if necessary</a:t>
                </a:r>
              </a:p>
              <a:p>
                <a:r>
                  <a:rPr lang="en-US" sz="2400" dirty="0"/>
                  <a:t>Equivalent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554987-A690-A9E1-D222-36507DEE0D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605088"/>
                <a:ext cx="9946957" cy="3264006"/>
              </a:xfrm>
              <a:blipFill>
                <a:blip r:embed="rId2"/>
                <a:stretch>
                  <a:fillRect l="-1716" t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392C3-884C-6E0E-8C8E-0C6DE6B1C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F3D9D-445A-21DC-DA23-3D91D7F69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585913"/>
            <a:ext cx="5502668" cy="90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7417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14813</TotalTime>
  <Words>3185</Words>
  <Application>Microsoft Office PowerPoint</Application>
  <PresentationFormat>Widescreen</PresentationFormat>
  <Paragraphs>515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Cambria Math</vt:lpstr>
      <vt:lpstr>Wingdings</vt:lpstr>
      <vt:lpstr>Retrospect</vt:lpstr>
      <vt:lpstr>Unit 2  Numerical Representations</vt:lpstr>
      <vt:lpstr>Today’s Lecture</vt:lpstr>
      <vt:lpstr>Example 1: Embedded LLMs</vt:lpstr>
      <vt:lpstr>Example 2:  Next-Generation Wireless</vt:lpstr>
      <vt:lpstr>Compression Research at NYU</vt:lpstr>
      <vt:lpstr>Learning Objectives</vt:lpstr>
      <vt:lpstr>Outline</vt:lpstr>
      <vt:lpstr>Integers</vt:lpstr>
      <vt:lpstr>Truncation</vt:lpstr>
      <vt:lpstr>Sample Problem</vt:lpstr>
      <vt:lpstr>Solution using Binary Representations</vt:lpstr>
      <vt:lpstr>Solution using Modulo Arithmetic</vt:lpstr>
      <vt:lpstr>Simulating Truncation in Python</vt:lpstr>
      <vt:lpstr>Saturation</vt:lpstr>
      <vt:lpstr>Addition Overflow Rules</vt:lpstr>
      <vt:lpstr>Sample Problem</vt:lpstr>
      <vt:lpstr>Addition with Truncation</vt:lpstr>
      <vt:lpstr>Multiplication Overflow </vt:lpstr>
      <vt:lpstr>Summary</vt:lpstr>
      <vt:lpstr>Outline</vt:lpstr>
      <vt:lpstr>Limitations of Integers</vt:lpstr>
      <vt:lpstr>Simple Floating Point</vt:lpstr>
      <vt:lpstr>Example</vt:lpstr>
      <vt:lpstr>Example Problem</vt:lpstr>
      <vt:lpstr>Solution</vt:lpstr>
      <vt:lpstr>Terminology</vt:lpstr>
      <vt:lpstr>Dynamic Range</vt:lpstr>
      <vt:lpstr>Dynamic Range of Integers</vt:lpstr>
      <vt:lpstr>Floating-Point Dynamic Range</vt:lpstr>
      <vt:lpstr>Example Comparison</vt:lpstr>
      <vt:lpstr>IEEE-754 Floating Point Standard</vt:lpstr>
      <vt:lpstr>IEEE 754 Normal and Sub-Normal </vt:lpstr>
      <vt:lpstr>IEEE 754 Properties</vt:lpstr>
      <vt:lpstr>Floating Point Addition</vt:lpstr>
      <vt:lpstr>Resulting Algorithm</vt:lpstr>
      <vt:lpstr>Floating Point Multiplication</vt:lpstr>
      <vt:lpstr>Comparison</vt:lpstr>
      <vt:lpstr>Outline</vt:lpstr>
      <vt:lpstr>Motivating In-Class Exercise</vt:lpstr>
      <vt:lpstr>Integers vs. Floating Point</vt:lpstr>
      <vt:lpstr>Fixed Point</vt:lpstr>
      <vt:lpstr>Fixed Point Q Notation</vt:lpstr>
      <vt:lpstr>Examples</vt:lpstr>
      <vt:lpstr>Properties</vt:lpstr>
      <vt:lpstr>Arithmetic Operations </vt:lpstr>
      <vt:lpstr>Example Problem</vt:lpstr>
      <vt:lpstr>Solution</vt:lpstr>
      <vt:lpstr>Type Casting</vt:lpstr>
      <vt:lpstr>Comparison</vt:lpstr>
      <vt:lpstr>Outline</vt:lpstr>
      <vt:lpstr>Selecting the Precision</vt:lpstr>
      <vt:lpstr>Probabilistic Analysis</vt:lpstr>
      <vt:lpstr>Encoding, Representation, and Decoding</vt:lpstr>
      <vt:lpstr>Mean Squared Error</vt:lpstr>
      <vt:lpstr>Optimal Selection of n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623</cp:revision>
  <cp:lastPrinted>2018-09-04T19:00:14Z</cp:lastPrinted>
  <dcterms:created xsi:type="dcterms:W3CDTF">2015-03-22T11:15:32Z</dcterms:created>
  <dcterms:modified xsi:type="dcterms:W3CDTF">2026-01-27T15:30:26Z</dcterms:modified>
</cp:coreProperties>
</file>